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515" r:id="rId3"/>
    <p:sldId id="569" r:id="rId4"/>
    <p:sldId id="555" r:id="rId5"/>
    <p:sldId id="570" r:id="rId6"/>
    <p:sldId id="556" r:id="rId7"/>
    <p:sldId id="558" r:id="rId8"/>
    <p:sldId id="571" r:id="rId9"/>
    <p:sldId id="516" r:id="rId10"/>
    <p:sldId id="536" r:id="rId11"/>
    <p:sldId id="518" r:id="rId12"/>
    <p:sldId id="538" r:id="rId13"/>
    <p:sldId id="539" r:id="rId14"/>
    <p:sldId id="553" r:id="rId15"/>
    <p:sldId id="554" r:id="rId16"/>
    <p:sldId id="564" r:id="rId17"/>
    <p:sldId id="572" r:id="rId18"/>
    <p:sldId id="565" r:id="rId19"/>
    <p:sldId id="562" r:id="rId20"/>
    <p:sldId id="519" r:id="rId21"/>
    <p:sldId id="524" r:id="rId22"/>
    <p:sldId id="520" r:id="rId23"/>
    <p:sldId id="567" r:id="rId24"/>
    <p:sldId id="523" r:id="rId25"/>
    <p:sldId id="552" r:id="rId26"/>
    <p:sldId id="573" r:id="rId27"/>
    <p:sldId id="551" r:id="rId28"/>
    <p:sldId id="527" r:id="rId29"/>
    <p:sldId id="511" r:id="rId30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6" autoAdjust="0"/>
    <p:restoredTop sz="94660"/>
  </p:normalViewPr>
  <p:slideViewPr>
    <p:cSldViewPr snapToGrid="0">
      <p:cViewPr varScale="1">
        <p:scale>
          <a:sx n="81" d="100"/>
          <a:sy n="81" d="100"/>
        </p:scale>
        <p:origin x="8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Remaining life</a:t>
            </a:r>
            <a:r>
              <a:rPr lang="en-US" baseline="0"/>
              <a:t> expectancy of women at age 65 </a:t>
            </a:r>
          </a:p>
          <a:p>
            <a:pPr>
              <a:defRPr/>
            </a:pPr>
            <a:r>
              <a:rPr lang="en-US" baseline="0"/>
              <a:t>2013-2016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Sheet3!$B$2</c:f>
              <c:strCache>
                <c:ptCount val="1"/>
                <c:pt idx="0">
                  <c:v>Without health limitations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Sheet3!$A$3:$A$5</c:f>
              <c:strCache>
                <c:ptCount val="3"/>
                <c:pt idx="0">
                  <c:v>Low</c:v>
                </c:pt>
                <c:pt idx="1">
                  <c:v>Middle</c:v>
                </c:pt>
                <c:pt idx="2">
                  <c:v>High</c:v>
                </c:pt>
              </c:strCache>
            </c:strRef>
          </c:cat>
          <c:val>
            <c:numRef>
              <c:f>Sheet3!$B$3:$B$5</c:f>
              <c:numCache>
                <c:formatCode>General</c:formatCode>
                <c:ptCount val="3"/>
                <c:pt idx="0">
                  <c:v>11.5</c:v>
                </c:pt>
                <c:pt idx="1">
                  <c:v>14.5</c:v>
                </c:pt>
                <c:pt idx="2">
                  <c:v>17.600000000000001</c:v>
                </c:pt>
              </c:numCache>
            </c:numRef>
          </c:val>
        </c:ser>
        <c:ser>
          <c:idx val="1"/>
          <c:order val="1"/>
          <c:tx>
            <c:strRef>
              <c:f>Sheet3!$C$2</c:f>
              <c:strCache>
                <c:ptCount val="1"/>
                <c:pt idx="0">
                  <c:v>With health limitations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Sheet3!$A$3:$A$5</c:f>
              <c:strCache>
                <c:ptCount val="3"/>
                <c:pt idx="0">
                  <c:v>Low</c:v>
                </c:pt>
                <c:pt idx="1">
                  <c:v>Middle</c:v>
                </c:pt>
                <c:pt idx="2">
                  <c:v>High</c:v>
                </c:pt>
              </c:strCache>
            </c:strRef>
          </c:cat>
          <c:val>
            <c:numRef>
              <c:f>Sheet3!$C$3:$C$5</c:f>
              <c:numCache>
                <c:formatCode>General</c:formatCode>
                <c:ptCount val="3"/>
                <c:pt idx="0">
                  <c:v>9.1000000000000014</c:v>
                </c:pt>
                <c:pt idx="1">
                  <c:v>8.1999999999999993</c:v>
                </c:pt>
                <c:pt idx="2">
                  <c:v>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6082344"/>
        <c:axId val="516077248"/>
      </c:barChart>
      <c:catAx>
        <c:axId val="5160823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Education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077248"/>
        <c:crosses val="autoZero"/>
        <c:auto val="1"/>
        <c:lblAlgn val="ctr"/>
        <c:lblOffset val="100"/>
        <c:noMultiLvlLbl val="0"/>
      </c:catAx>
      <c:valAx>
        <c:axId val="51607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082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Men not employed by age and year in the NL</a:t>
            </a:r>
          </a:p>
        </c:rich>
      </c:tx>
      <c:layout>
        <c:manualLayout>
          <c:xMode val="edge"/>
          <c:yMode val="edge"/>
          <c:x val="0.14435945662993965"/>
          <c:y val="2.48365983247355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[Arbeidsdeelname__ker_261118171310.xls]Sheet3!$B$17</c:f>
              <c:strCache>
                <c:ptCount val="1"/>
                <c:pt idx="0">
                  <c:v>age 55-60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[Arbeidsdeelname__ker_261118171310.xls]Sheet3!$A$18:$A$28</c:f>
              <c:numCache>
                <c:formatCode>General</c:formatCode>
                <c:ptCount val="11"/>
                <c:pt idx="0">
                  <c:v>1979</c:v>
                </c:pt>
                <c:pt idx="1">
                  <c:v>1983</c:v>
                </c:pt>
                <c:pt idx="2">
                  <c:v>1987</c:v>
                </c:pt>
                <c:pt idx="3">
                  <c:v>1991</c:v>
                </c:pt>
                <c:pt idx="4">
                  <c:v>1995</c:v>
                </c:pt>
                <c:pt idx="5">
                  <c:v>1999</c:v>
                </c:pt>
                <c:pt idx="6">
                  <c:v>2003</c:v>
                </c:pt>
                <c:pt idx="7">
                  <c:v>2007</c:v>
                </c:pt>
                <c:pt idx="8">
                  <c:v>2011</c:v>
                </c:pt>
                <c:pt idx="9">
                  <c:v>2015</c:v>
                </c:pt>
                <c:pt idx="10">
                  <c:v>2017</c:v>
                </c:pt>
              </c:numCache>
            </c:numRef>
          </c:cat>
          <c:val>
            <c:numRef>
              <c:f>[Arbeidsdeelname__ker_261118171310.xls]Sheet3!$B$18:$B$28</c:f>
              <c:numCache>
                <c:formatCode>General</c:formatCode>
                <c:ptCount val="11"/>
                <c:pt idx="0">
                  <c:v>28</c:v>
                </c:pt>
                <c:pt idx="1">
                  <c:v>29</c:v>
                </c:pt>
                <c:pt idx="2">
                  <c:v>36</c:v>
                </c:pt>
                <c:pt idx="3">
                  <c:v>40</c:v>
                </c:pt>
                <c:pt idx="4">
                  <c:v>40.999999999999993</c:v>
                </c:pt>
                <c:pt idx="5">
                  <c:v>35</c:v>
                </c:pt>
                <c:pt idx="6">
                  <c:v>28.599999999999994</c:v>
                </c:pt>
                <c:pt idx="7">
                  <c:v>22.400000000000006</c:v>
                </c:pt>
                <c:pt idx="8">
                  <c:v>18.799999999999997</c:v>
                </c:pt>
                <c:pt idx="9">
                  <c:v>19.700000000000003</c:v>
                </c:pt>
                <c:pt idx="10">
                  <c:v>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[Arbeidsdeelname__ker_261118171310.xls]Sheet3!$C$17</c:f>
              <c:strCache>
                <c:ptCount val="1"/>
                <c:pt idx="0">
                  <c:v>age 60-65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[Arbeidsdeelname__ker_261118171310.xls]Sheet3!$A$18:$A$28</c:f>
              <c:numCache>
                <c:formatCode>General</c:formatCode>
                <c:ptCount val="11"/>
                <c:pt idx="0">
                  <c:v>1979</c:v>
                </c:pt>
                <c:pt idx="1">
                  <c:v>1983</c:v>
                </c:pt>
                <c:pt idx="2">
                  <c:v>1987</c:v>
                </c:pt>
                <c:pt idx="3">
                  <c:v>1991</c:v>
                </c:pt>
                <c:pt idx="4">
                  <c:v>1995</c:v>
                </c:pt>
                <c:pt idx="5">
                  <c:v>1999</c:v>
                </c:pt>
                <c:pt idx="6">
                  <c:v>2003</c:v>
                </c:pt>
                <c:pt idx="7">
                  <c:v>2007</c:v>
                </c:pt>
                <c:pt idx="8">
                  <c:v>2011</c:v>
                </c:pt>
                <c:pt idx="9">
                  <c:v>2015</c:v>
                </c:pt>
                <c:pt idx="10">
                  <c:v>2017</c:v>
                </c:pt>
              </c:numCache>
            </c:numRef>
          </c:cat>
          <c:val>
            <c:numRef>
              <c:f>[Arbeidsdeelname__ker_261118171310.xls]Sheet3!$C$18:$C$28</c:f>
              <c:numCache>
                <c:formatCode>General</c:formatCode>
                <c:ptCount val="11"/>
                <c:pt idx="0">
                  <c:v>49</c:v>
                </c:pt>
                <c:pt idx="1">
                  <c:v>72</c:v>
                </c:pt>
                <c:pt idx="2">
                  <c:v>71</c:v>
                </c:pt>
                <c:pt idx="3">
                  <c:v>81</c:v>
                </c:pt>
                <c:pt idx="4">
                  <c:v>80</c:v>
                </c:pt>
                <c:pt idx="5">
                  <c:v>80</c:v>
                </c:pt>
                <c:pt idx="6">
                  <c:v>70.7</c:v>
                </c:pt>
                <c:pt idx="7">
                  <c:v>63.6</c:v>
                </c:pt>
                <c:pt idx="8">
                  <c:v>52.4</c:v>
                </c:pt>
                <c:pt idx="9">
                  <c:v>39.1</c:v>
                </c:pt>
                <c:pt idx="10">
                  <c:v>33.400000000000006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7586760"/>
        <c:axId val="377587152"/>
      </c:lineChart>
      <c:catAx>
        <c:axId val="377586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587152"/>
        <c:crosses val="autoZero"/>
        <c:auto val="1"/>
        <c:lblAlgn val="ctr"/>
        <c:lblOffset val="100"/>
        <c:noMultiLvlLbl val="0"/>
      </c:catAx>
      <c:valAx>
        <c:axId val="37758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/>
                  <a:t>% not employed of total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586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Suppor</a:t>
            </a:r>
            <a:r>
              <a:rPr lang="en-US" sz="2000" baseline="0"/>
              <a:t>t of parents to children </a:t>
            </a:r>
            <a:r>
              <a:rPr lang="en-US" sz="2000" baseline="0" smtClean="0"/>
              <a:t>outside the household in </a:t>
            </a:r>
            <a:r>
              <a:rPr lang="en-US" sz="2000" baseline="0"/>
              <a:t>Europe in past 12 months</a:t>
            </a: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Sheet1!$B$3:$B$4</c:f>
              <c:strCache>
                <c:ptCount val="2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Sheet1!$A$5:$A$16</c:f>
              <c:strCache>
                <c:ptCount val="12"/>
                <c:pt idx="0">
                  <c:v>Denmark</c:v>
                </c:pt>
                <c:pt idx="1">
                  <c:v>Sweden</c:v>
                </c:pt>
                <c:pt idx="3">
                  <c:v>Austria</c:v>
                </c:pt>
                <c:pt idx="4">
                  <c:v>France</c:v>
                </c:pt>
                <c:pt idx="5">
                  <c:v>Germany</c:v>
                </c:pt>
                <c:pt idx="6">
                  <c:v>Netherlands</c:v>
                </c:pt>
                <c:pt idx="7">
                  <c:v>Suisse</c:v>
                </c:pt>
                <c:pt idx="9">
                  <c:v>Greece</c:v>
                </c:pt>
                <c:pt idx="10">
                  <c:v>Italy</c:v>
                </c:pt>
                <c:pt idx="11">
                  <c:v>Spain</c:v>
                </c:pt>
              </c:strCache>
            </c:strRef>
          </c:cat>
          <c:val>
            <c:numRef>
              <c:f>Sheet1!$B$5:$B$16</c:f>
              <c:numCache>
                <c:formatCode>General</c:formatCode>
                <c:ptCount val="12"/>
                <c:pt idx="0">
                  <c:v>60</c:v>
                </c:pt>
                <c:pt idx="1">
                  <c:v>52</c:v>
                </c:pt>
                <c:pt idx="3">
                  <c:v>45</c:v>
                </c:pt>
                <c:pt idx="4">
                  <c:v>50</c:v>
                </c:pt>
                <c:pt idx="5">
                  <c:v>44</c:v>
                </c:pt>
                <c:pt idx="6">
                  <c:v>59</c:v>
                </c:pt>
                <c:pt idx="7">
                  <c:v>43</c:v>
                </c:pt>
                <c:pt idx="9">
                  <c:v>45</c:v>
                </c:pt>
                <c:pt idx="10">
                  <c:v>44</c:v>
                </c:pt>
                <c:pt idx="11">
                  <c:v>40</c:v>
                </c:pt>
              </c:numCache>
            </c:numRef>
          </c:val>
        </c:ser>
        <c:ser>
          <c:idx val="1"/>
          <c:order val="1"/>
          <c:tx>
            <c:strRef>
              <c:f>Sheet1!$C$3:$C$4</c:f>
              <c:strCache>
                <c:ptCount val="2"/>
                <c:pt idx="0">
                  <c:v>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Sheet1!$A$5:$A$16</c:f>
              <c:strCache>
                <c:ptCount val="12"/>
                <c:pt idx="0">
                  <c:v>Denmark</c:v>
                </c:pt>
                <c:pt idx="1">
                  <c:v>Sweden</c:v>
                </c:pt>
                <c:pt idx="3">
                  <c:v>Austria</c:v>
                </c:pt>
                <c:pt idx="4">
                  <c:v>France</c:v>
                </c:pt>
                <c:pt idx="5">
                  <c:v>Germany</c:v>
                </c:pt>
                <c:pt idx="6">
                  <c:v>Netherlands</c:v>
                </c:pt>
                <c:pt idx="7">
                  <c:v>Suisse</c:v>
                </c:pt>
                <c:pt idx="9">
                  <c:v>Greece</c:v>
                </c:pt>
                <c:pt idx="10">
                  <c:v>Italy</c:v>
                </c:pt>
                <c:pt idx="11">
                  <c:v>Spain</c:v>
                </c:pt>
              </c:strCache>
            </c:strRef>
          </c:cat>
          <c:val>
            <c:numRef>
              <c:f>Sheet1!$C$5:$C$16</c:f>
              <c:numCache>
                <c:formatCode>General</c:formatCode>
                <c:ptCount val="12"/>
              </c:numCache>
            </c:numRef>
          </c:val>
        </c:ser>
        <c:ser>
          <c:idx val="2"/>
          <c:order val="2"/>
          <c:tx>
            <c:strRef>
              <c:f>Sheet1!$D$3:$D$4</c:f>
              <c:strCache>
                <c:ptCount val="2"/>
                <c:pt idx="0">
                  <c:v>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Sheet1!$A$5:$A$16</c:f>
              <c:strCache>
                <c:ptCount val="12"/>
                <c:pt idx="0">
                  <c:v>Denmark</c:v>
                </c:pt>
                <c:pt idx="1">
                  <c:v>Sweden</c:v>
                </c:pt>
                <c:pt idx="3">
                  <c:v>Austria</c:v>
                </c:pt>
                <c:pt idx="4">
                  <c:v>France</c:v>
                </c:pt>
                <c:pt idx="5">
                  <c:v>Germany</c:v>
                </c:pt>
                <c:pt idx="6">
                  <c:v>Netherlands</c:v>
                </c:pt>
                <c:pt idx="7">
                  <c:v>Suisse</c:v>
                </c:pt>
                <c:pt idx="9">
                  <c:v>Greece</c:v>
                </c:pt>
                <c:pt idx="10">
                  <c:v>Italy</c:v>
                </c:pt>
                <c:pt idx="11">
                  <c:v>Spain</c:v>
                </c:pt>
              </c:strCache>
            </c:strRef>
          </c:cat>
          <c:val>
            <c:numRef>
              <c:f>Sheet1!$D$5:$D$16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590680"/>
        <c:axId val="377585976"/>
      </c:barChart>
      <c:barChart>
        <c:barDir val="col"/>
        <c:grouping val="clustered"/>
        <c:varyColors val="0"/>
        <c:ser>
          <c:idx val="3"/>
          <c:order val="3"/>
          <c:tx>
            <c:strRef>
              <c:f>Sheet1!$E$3:$E$4</c:f>
              <c:strCache>
                <c:ptCount val="2"/>
                <c:pt idx="0">
                  <c:v>Hours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Sheet1!$A$5:$A$16</c:f>
              <c:strCache>
                <c:ptCount val="12"/>
                <c:pt idx="0">
                  <c:v>Denmark</c:v>
                </c:pt>
                <c:pt idx="1">
                  <c:v>Sweden</c:v>
                </c:pt>
                <c:pt idx="3">
                  <c:v>Austria</c:v>
                </c:pt>
                <c:pt idx="4">
                  <c:v>France</c:v>
                </c:pt>
                <c:pt idx="5">
                  <c:v>Germany</c:v>
                </c:pt>
                <c:pt idx="6">
                  <c:v>Netherlands</c:v>
                </c:pt>
                <c:pt idx="7">
                  <c:v>Suisse</c:v>
                </c:pt>
                <c:pt idx="9">
                  <c:v>Greece</c:v>
                </c:pt>
                <c:pt idx="10">
                  <c:v>Italy</c:v>
                </c:pt>
                <c:pt idx="11">
                  <c:v>Spain</c:v>
                </c:pt>
              </c:strCache>
            </c:strRef>
          </c:cat>
          <c:val>
            <c:numRef>
              <c:f>Sheet1!$E$5:$E$16</c:f>
              <c:numCache>
                <c:formatCode>General</c:formatCode>
                <c:ptCount val="12"/>
                <c:pt idx="0">
                  <c:v>382</c:v>
                </c:pt>
                <c:pt idx="1">
                  <c:v>388</c:v>
                </c:pt>
                <c:pt idx="3">
                  <c:v>820</c:v>
                </c:pt>
                <c:pt idx="4">
                  <c:v>742</c:v>
                </c:pt>
                <c:pt idx="5">
                  <c:v>689</c:v>
                </c:pt>
                <c:pt idx="6">
                  <c:v>471</c:v>
                </c:pt>
                <c:pt idx="7">
                  <c:v>673</c:v>
                </c:pt>
                <c:pt idx="9">
                  <c:v>1647</c:v>
                </c:pt>
                <c:pt idx="10">
                  <c:v>1443</c:v>
                </c:pt>
                <c:pt idx="11">
                  <c:v>1338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4"/>
        <c:overlap val="-27"/>
        <c:axId val="377589896"/>
        <c:axId val="377585192"/>
      </c:barChart>
      <c:catAx>
        <c:axId val="377590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585976"/>
        <c:crosses val="autoZero"/>
        <c:auto val="1"/>
        <c:lblAlgn val="ctr"/>
        <c:lblOffset val="100"/>
        <c:noMultiLvlLbl val="0"/>
      </c:catAx>
      <c:valAx>
        <c:axId val="377585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590680"/>
        <c:crosses val="autoZero"/>
        <c:crossBetween val="between"/>
      </c:valAx>
      <c:valAx>
        <c:axId val="37758519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589896"/>
        <c:crosses val="max"/>
        <c:crossBetween val="between"/>
      </c:valAx>
      <c:catAx>
        <c:axId val="377589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75851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00E09F0C-DE91-4716-82D7-22E5C79B102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6BCF98AA-8ECF-41A6-B44F-1F8202ADC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49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06396959-7922-4593-B63E-5E573160519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3638"/>
            <a:ext cx="4189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203B4BA3-6763-4357-8C31-72654B59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68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29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B4BA3-6763-4357-8C31-72654B597CD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72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Clichee images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02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9F9E-EA82-4E61-B2B0-8202066210D6}" type="datetime1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CC96-431B-45CA-BF04-5D63BDFB8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63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C8FF-5862-4844-AC49-72BAE55BD2F3}" type="datetime1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CC96-431B-45CA-BF04-5D63BDFB8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0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FA9C7-DC03-4CA7-985A-73FEB5E8CACC}" type="datetime1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CC96-431B-45CA-BF04-5D63BDFB8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0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B282-D28B-4A7A-83A9-914754536071}" type="datetime1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CC96-431B-45CA-BF04-5D63BDFB8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9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D1187-C85B-4021-98F4-7A4DDDAF3185}" type="datetime1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CC96-431B-45CA-BF04-5D63BDFB8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6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2705-CA3F-4666-9708-6EB0FD7A08C4}" type="datetime1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CC96-431B-45CA-BF04-5D63BDFB8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9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B267-6393-446A-BF8D-E822A02C700E}" type="datetime1">
              <a:rPr lang="en-US" smtClean="0"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CC96-431B-45CA-BF04-5D63BDFB8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5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05DA4-99DC-4283-8DFB-92104ACECCF7}" type="datetime1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CC96-431B-45CA-BF04-5D63BDFB8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8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9562-CBB1-43D2-9FF1-28B621E9BDA3}" type="datetime1">
              <a:rPr lang="en-US" smtClean="0"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CC96-431B-45CA-BF04-5D63BDFB8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2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642A-6C19-43DA-8712-5BB1F5855F36}" type="datetime1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CC96-431B-45CA-BF04-5D63BDFB8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0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6ADE-BCF5-4217-8C23-9FF8C40B3333}" type="datetime1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CC96-431B-45CA-BF04-5D63BDFB8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BA75F-4A65-422B-A9CD-29FD3F773700}" type="datetime1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8CC96-431B-45CA-BF04-5D63BDFB8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8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bs.nl/nl-nl/visualisaties/bevolkingspiramid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45323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sz="4000" b="1" smtClean="0"/>
              <a:t>Domain Course BA Sociology:</a:t>
            </a:r>
            <a:br>
              <a:rPr lang="en-US" sz="4000" b="1" smtClean="0"/>
            </a:br>
            <a:r>
              <a:rPr lang="en-US" sz="4000" b="1" smtClean="0"/>
              <a:t>Life course, family &amp; health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2018-2019</a:t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/>
              <a:t>Week </a:t>
            </a:r>
            <a:r>
              <a:rPr lang="en-US" sz="4000" smtClean="0"/>
              <a:t>4: Ageing and intergenerational relationships</a:t>
            </a:r>
            <a:endParaRPr lang="en-US" sz="4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726750"/>
            <a:ext cx="6858000" cy="1655762"/>
          </a:xfrm>
        </p:spPr>
        <p:txBody>
          <a:bodyPr>
            <a:normAutofit fontScale="70000" lnSpcReduction="20000"/>
          </a:bodyPr>
          <a:lstStyle/>
          <a:p>
            <a:endParaRPr lang="en-US" sz="3600"/>
          </a:p>
          <a:p>
            <a:r>
              <a:rPr lang="en-US" sz="3600" smtClean="0"/>
              <a:t>Matthijs Kalmijn</a:t>
            </a:r>
          </a:p>
          <a:p>
            <a:r>
              <a:rPr lang="en-US" sz="3600" smtClean="0"/>
              <a:t>Lonneke van den Berg</a:t>
            </a:r>
          </a:p>
          <a:p>
            <a:r>
              <a:rPr lang="en-US" sz="3600" smtClean="0"/>
              <a:t>Department of Sociology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68" y="331090"/>
            <a:ext cx="6656832" cy="72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0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>
                <a:solidFill>
                  <a:srgbClr val="FF0000"/>
                </a:solidFill>
              </a:rPr>
              <a:t>Demand and supply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 anchor="t">
            <a:normAutofit/>
          </a:bodyPr>
          <a:lstStyle/>
          <a:p>
            <a:r>
              <a:rPr lang="en-US" smtClean="0"/>
              <a:t>DEMAND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Ageing +</a:t>
            </a:r>
          </a:p>
          <a:p>
            <a:endParaRPr lang="en-US"/>
          </a:p>
          <a:p>
            <a:r>
              <a:rPr lang="en-US" smtClean="0"/>
              <a:t>Costs of care +</a:t>
            </a:r>
            <a:endParaRPr lang="en-US"/>
          </a:p>
          <a:p>
            <a:endParaRPr lang="en-US"/>
          </a:p>
          <a:p>
            <a:r>
              <a:rPr lang="nl-NL" smtClean="0"/>
              <a:t>Independent living +</a:t>
            </a:r>
            <a:endParaRPr lang="en-US"/>
          </a:p>
          <a:p>
            <a:endParaRPr lang="en-US"/>
          </a:p>
          <a:p>
            <a:r>
              <a:rPr lang="en-US" smtClean="0"/>
              <a:t>Individualization of the elderly  </a:t>
            </a:r>
            <a:r>
              <a:rPr lang="nl-NL"/>
              <a:t>–</a:t>
            </a:r>
            <a:endParaRPr lang="en-US"/>
          </a:p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 anchor="t">
            <a:normAutofit/>
          </a:bodyPr>
          <a:lstStyle/>
          <a:p>
            <a:r>
              <a:rPr lang="en-US" smtClean="0"/>
              <a:t>SUPPLY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Increase in FLP –</a:t>
            </a:r>
            <a:endParaRPr lang="en-US"/>
          </a:p>
          <a:p>
            <a:endParaRPr lang="en-US"/>
          </a:p>
          <a:p>
            <a:r>
              <a:rPr lang="en-US" smtClean="0"/>
              <a:t>Individualization –</a:t>
            </a:r>
            <a:endParaRPr lang="en-US"/>
          </a:p>
          <a:p>
            <a:endParaRPr lang="nl-NL"/>
          </a:p>
          <a:p>
            <a:r>
              <a:rPr lang="en-US" smtClean="0"/>
              <a:t>Divorce revolution –</a:t>
            </a:r>
          </a:p>
          <a:p>
            <a:endParaRPr lang="en-US"/>
          </a:p>
          <a:p>
            <a:r>
              <a:rPr lang="en-US" smtClean="0"/>
              <a:t>Declining family size –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5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(4) Intergenerational solidarity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degree to which generations within the family can rely on each other for support in times of need and the related feelings of </a:t>
            </a:r>
            <a:r>
              <a:rPr lang="en-US" smtClean="0"/>
              <a:t>connectedness (Bengtson &amp; Silverstein)</a:t>
            </a:r>
          </a:p>
          <a:p>
            <a:endParaRPr lang="en-US"/>
          </a:p>
          <a:p>
            <a:r>
              <a:rPr lang="en-US" smtClean="0"/>
              <a:t>Upward ‘transfers’</a:t>
            </a:r>
          </a:p>
          <a:p>
            <a:r>
              <a:rPr lang="en-US" smtClean="0"/>
              <a:t>Downward ‘transfers’</a:t>
            </a:r>
          </a:p>
          <a:p>
            <a:endParaRPr lang="en-US"/>
          </a:p>
          <a:p>
            <a:r>
              <a:rPr lang="en-US" smtClean="0"/>
              <a:t>Support = transfers of time and money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5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Dimensions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Associational </a:t>
            </a:r>
            <a:r>
              <a:rPr lang="en-US" smtClean="0"/>
              <a:t>solidarity</a:t>
            </a:r>
          </a:p>
          <a:p>
            <a:r>
              <a:rPr lang="en-US" smtClean="0"/>
              <a:t>Affective </a:t>
            </a:r>
            <a:r>
              <a:rPr lang="en-US" dirty="0"/>
              <a:t>solidarity</a:t>
            </a:r>
          </a:p>
          <a:p>
            <a:r>
              <a:rPr lang="en-US" smtClean="0"/>
              <a:t>Consensual </a:t>
            </a:r>
            <a:r>
              <a:rPr lang="en-US" dirty="0"/>
              <a:t>solidarity</a:t>
            </a:r>
          </a:p>
          <a:p>
            <a:r>
              <a:rPr lang="en-US" smtClean="0"/>
              <a:t>Functional </a:t>
            </a:r>
            <a:r>
              <a:rPr lang="en-US" dirty="0"/>
              <a:t>solidarity</a:t>
            </a:r>
          </a:p>
          <a:p>
            <a:r>
              <a:rPr lang="en-US" smtClean="0"/>
              <a:t>Structural solidarity</a:t>
            </a:r>
          </a:p>
          <a:p>
            <a:endParaRPr lang="en-US"/>
          </a:p>
          <a:p>
            <a:endParaRPr lang="en-US" smtClean="0"/>
          </a:p>
          <a:p>
            <a:r>
              <a:rPr lang="en-US" smtClean="0"/>
              <a:t>See Course Encyclopedia for definitions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99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Typology of IG ties</a:t>
            </a:r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692596"/>
              </p:ext>
            </p:extLst>
          </p:nvPr>
        </p:nvGraphicFramePr>
        <p:xfrm>
          <a:off x="374146" y="1872444"/>
          <a:ext cx="82296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98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470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9389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Harmonious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Ambivalent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Obligatory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Intimacy</a:t>
                      </a:r>
                      <a:r>
                        <a:rPr lang="en-US" sz="1600" baseline="0"/>
                        <a:t> at a distance</a:t>
                      </a: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Detached</a:t>
                      </a:r>
                    </a:p>
                    <a:p>
                      <a:pPr algn="ctr"/>
                      <a:endParaRPr 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mtClean="0"/>
                        <a:t>Affection</a:t>
                      </a:r>
                      <a:endParaRPr lang="en-US"/>
                    </a:p>
                    <a:p>
                      <a:pPr algn="l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Contact</a:t>
                      </a:r>
                    </a:p>
                    <a:p>
                      <a:pPr algn="l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mtClean="0"/>
                        <a:t>Support</a:t>
                      </a:r>
                      <a:endParaRPr lang="en-US"/>
                    </a:p>
                    <a:p>
                      <a:pPr algn="l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Conflict</a:t>
                      </a:r>
                    </a:p>
                    <a:p>
                      <a:pPr algn="l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4%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8382" y="6427105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Source: Van </a:t>
            </a:r>
            <a:r>
              <a:rPr lang="en-US" sz="1200"/>
              <a:t>Gaalen &amp; Dykstra, JMF, 2006</a:t>
            </a:r>
          </a:p>
        </p:txBody>
      </p:sp>
    </p:spTree>
    <p:extLst>
      <p:ext uri="{BB962C8B-B14F-4D97-AF65-F5344CB8AC3E}">
        <p14:creationId xmlns:p14="http://schemas.microsoft.com/office/powerpoint/2010/main" val="2532437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(5) IG relations over the life course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Transition to adulthood</a:t>
            </a:r>
          </a:p>
          <a:p>
            <a:pPr lvl="1"/>
            <a:r>
              <a:rPr lang="en-US" smtClean="0"/>
              <a:t>Practical support to children</a:t>
            </a:r>
          </a:p>
          <a:p>
            <a:pPr lvl="1"/>
            <a:r>
              <a:rPr lang="en-US" smtClean="0"/>
              <a:t>Financial assistance to children</a:t>
            </a:r>
          </a:p>
          <a:p>
            <a:endParaRPr lang="en-US"/>
          </a:p>
          <a:p>
            <a:r>
              <a:rPr lang="en-US" smtClean="0"/>
              <a:t>Midlife</a:t>
            </a:r>
          </a:p>
          <a:p>
            <a:pPr lvl="1"/>
            <a:r>
              <a:rPr lang="en-US" smtClean="0"/>
              <a:t>Less need for practical support on both generations</a:t>
            </a:r>
          </a:p>
          <a:p>
            <a:pPr lvl="1"/>
            <a:r>
              <a:rPr lang="en-US" smtClean="0"/>
              <a:t>Need for social contact and support</a:t>
            </a:r>
            <a:endParaRPr lang="en-US"/>
          </a:p>
          <a:p>
            <a:endParaRPr lang="en-US" smtClean="0"/>
          </a:p>
          <a:p>
            <a:r>
              <a:rPr lang="en-US" smtClean="0"/>
              <a:t>Old age</a:t>
            </a:r>
          </a:p>
          <a:p>
            <a:pPr lvl="1"/>
            <a:r>
              <a:rPr lang="en-US" smtClean="0"/>
              <a:t>Upward transfers of practical support (care)</a:t>
            </a:r>
          </a:p>
          <a:p>
            <a:pPr lvl="1"/>
            <a:r>
              <a:rPr lang="en-US" smtClean="0"/>
              <a:t>Social support becomes more important for elderly</a:t>
            </a:r>
          </a:p>
          <a:p>
            <a:pPr lvl="1"/>
            <a:r>
              <a:rPr lang="en-US" smtClean="0"/>
              <a:t>Financial assistance to parents (non-Western context)</a:t>
            </a:r>
            <a:endParaRPr lang="en-US"/>
          </a:p>
          <a:p>
            <a:pPr lvl="1"/>
            <a:endParaRPr lang="en-US" smtClean="0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23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The hypothesis of flow reversal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08740"/>
            <a:ext cx="3860998" cy="3822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659" y="1690689"/>
            <a:ext cx="2554053" cy="40825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67" y="6581001"/>
            <a:ext cx="3041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Source: Kalmijn (2018).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41469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(6) Crossnational differences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Reher’s typology</a:t>
            </a:r>
          </a:p>
          <a:p>
            <a:endParaRPr lang="en-US" smtClean="0"/>
          </a:p>
          <a:p>
            <a:r>
              <a:rPr lang="en-US" smtClean="0"/>
              <a:t>North and Western Europe</a:t>
            </a:r>
          </a:p>
          <a:p>
            <a:r>
              <a:rPr lang="en-US" smtClean="0"/>
              <a:t>East Europe</a:t>
            </a:r>
          </a:p>
          <a:p>
            <a:r>
              <a:rPr lang="en-US"/>
              <a:t>Southern </a:t>
            </a:r>
            <a:r>
              <a:rPr lang="en-US" smtClean="0"/>
              <a:t>Europe</a:t>
            </a:r>
          </a:p>
          <a:p>
            <a:endParaRPr lang="en-US"/>
          </a:p>
          <a:p>
            <a:r>
              <a:rPr lang="en-US" smtClean="0"/>
              <a:t>Individualistic – Familialistic</a:t>
            </a:r>
          </a:p>
        </p:txBody>
      </p:sp>
      <p:sp>
        <p:nvSpPr>
          <p:cNvPr id="4" name="Up-Down Arrow 3"/>
          <p:cNvSpPr/>
          <p:nvPr/>
        </p:nvSpPr>
        <p:spPr>
          <a:xfrm>
            <a:off x="5227239" y="3075710"/>
            <a:ext cx="210263" cy="113444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99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59" y="1620252"/>
            <a:ext cx="6280881" cy="466000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Men age 25 living at home (%)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567" y="6581001"/>
            <a:ext cx="3041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Source: Van den Berg et al. (2018).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5296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Grandparenting</a:t>
            </a:r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712481"/>
              </p:ext>
            </p:extLst>
          </p:nvPr>
        </p:nvGraphicFramePr>
        <p:xfrm>
          <a:off x="982857" y="1520740"/>
          <a:ext cx="7093799" cy="4804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236" y="6325176"/>
            <a:ext cx="3584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Source: Albertini &amp; Kohli (2007), own graph.</a:t>
            </a:r>
          </a:p>
          <a:p>
            <a:r>
              <a:rPr lang="en-US" sz="1200" smtClean="0"/>
              <a:t>SHARE data (Survey of Health Ageing and Retirement).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5840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>
                <a:solidFill>
                  <a:srgbClr val="FF0000"/>
                </a:solidFill>
              </a:rPr>
              <a:t>Crowding out hypothesis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0764" y="1743231"/>
            <a:ext cx="1981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STATE LEVEL OF SUPPORT</a:t>
            </a:r>
          </a:p>
        </p:txBody>
      </p:sp>
      <p:sp>
        <p:nvSpPr>
          <p:cNvPr id="7" name="Rectangle 6"/>
          <p:cNvSpPr/>
          <p:nvPr/>
        </p:nvSpPr>
        <p:spPr>
          <a:xfrm>
            <a:off x="6220691" y="1743231"/>
            <a:ext cx="1981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FAMILY LEVEL OF </a:t>
            </a:r>
            <a:r>
              <a:rPr lang="en-US" b="1" smtClean="0"/>
              <a:t>CARE GIVING</a:t>
            </a:r>
            <a:endParaRPr lang="en-US" b="1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81400" y="2345904"/>
            <a:ext cx="2438400" cy="0"/>
          </a:xfrm>
          <a:prstGeom prst="straightConnector1">
            <a:avLst/>
          </a:prstGeom>
          <a:ln w="539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251364" y="3502758"/>
            <a:ext cx="1219200" cy="1108364"/>
          </a:xfrm>
          <a:prstGeom prst="straightConnector1">
            <a:avLst/>
          </a:prstGeom>
          <a:ln w="539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08614" y="5535727"/>
            <a:ext cx="437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Indirect ways of weakening </a:t>
            </a:r>
            <a:r>
              <a:rPr lang="en-US" smtClean="0"/>
              <a:t>care giving</a:t>
            </a: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16837" y="3968907"/>
            <a:ext cx="1981200" cy="1447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FAMILIAL</a:t>
            </a:r>
          </a:p>
          <a:p>
            <a:pPr algn="ctr"/>
            <a:r>
              <a:rPr lang="en-US" b="1"/>
              <a:t>NORMS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227528" y="3705671"/>
            <a:ext cx="1219200" cy="987136"/>
          </a:xfrm>
          <a:prstGeom prst="straightConnector1">
            <a:avLst/>
          </a:prstGeom>
          <a:ln w="539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16837" y="1703689"/>
            <a:ext cx="437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Substitution effects</a:t>
            </a:r>
          </a:p>
        </p:txBody>
      </p:sp>
    </p:spTree>
    <p:extLst>
      <p:ext uri="{BB962C8B-B14F-4D97-AF65-F5344CB8AC3E}">
        <p14:creationId xmlns:p14="http://schemas.microsoft.com/office/powerpoint/2010/main" val="24516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(1) Ageing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Micro level: getting older</a:t>
            </a:r>
          </a:p>
          <a:p>
            <a:r>
              <a:rPr lang="en-US" smtClean="0"/>
              <a:t>Macro level: society becoming ‘older’</a:t>
            </a:r>
          </a:p>
          <a:p>
            <a:endParaRPr lang="en-US"/>
          </a:p>
          <a:p>
            <a:r>
              <a:rPr lang="en-US" smtClean="0"/>
              <a:t>Percentage 65 or older</a:t>
            </a:r>
          </a:p>
          <a:p>
            <a:pPr lvl="1"/>
            <a:r>
              <a:rPr lang="en-US" smtClean="0"/>
              <a:t>Netherlands 18% (2015) </a:t>
            </a:r>
            <a:r>
              <a:rPr lang="en-US" smtClean="0">
                <a:sym typeface="Wingdings" panose="05000000000000000000" pitchFamily="2" charset="2"/>
              </a:rPr>
              <a:t> 26% (2060)</a:t>
            </a:r>
          </a:p>
          <a:p>
            <a:pPr lvl="1"/>
            <a:r>
              <a:rPr lang="en-US" smtClean="0">
                <a:sym typeface="Wingdings" panose="05000000000000000000" pitchFamily="2" charset="2"/>
              </a:rPr>
              <a:t>Japan 26% (2015)</a:t>
            </a:r>
          </a:p>
          <a:p>
            <a:pPr lvl="1"/>
            <a:r>
              <a:rPr lang="en-US" smtClean="0">
                <a:sym typeface="Wingdings" panose="05000000000000000000" pitchFamily="2" charset="2"/>
              </a:rPr>
              <a:t>Afrika 4% (2015)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448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(7) Theories of IG support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Exchange theory</a:t>
            </a:r>
          </a:p>
          <a:p>
            <a:endParaRPr lang="en-US" smtClean="0"/>
          </a:p>
          <a:p>
            <a:r>
              <a:rPr lang="en-US" smtClean="0"/>
              <a:t>Theory of altruism</a:t>
            </a:r>
          </a:p>
          <a:p>
            <a:endParaRPr lang="en-US" smtClean="0"/>
          </a:p>
          <a:p>
            <a:r>
              <a:rPr lang="en-US" smtClean="0"/>
              <a:t>Theory about filial obligations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8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Exchange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Direct / immediate exchange</a:t>
            </a:r>
          </a:p>
          <a:p>
            <a:r>
              <a:rPr lang="en-US" smtClean="0"/>
              <a:t>Prospective exchange</a:t>
            </a:r>
          </a:p>
          <a:p>
            <a:endParaRPr lang="en-US"/>
          </a:p>
          <a:p>
            <a:r>
              <a:rPr lang="en-US" smtClean="0"/>
              <a:t>Assumptions</a:t>
            </a:r>
          </a:p>
          <a:p>
            <a:pPr lvl="1"/>
            <a:r>
              <a:rPr lang="en-US" smtClean="0"/>
              <a:t>Maximize individual utility (benefit – cost)</a:t>
            </a:r>
          </a:p>
          <a:p>
            <a:pPr lvl="1"/>
            <a:r>
              <a:rPr lang="en-US" smtClean="0"/>
              <a:t>Giving = cost</a:t>
            </a:r>
          </a:p>
          <a:p>
            <a:pPr lvl="1"/>
            <a:r>
              <a:rPr lang="en-US" smtClean="0"/>
              <a:t>Receiving = benefit</a:t>
            </a:r>
          </a:p>
          <a:p>
            <a:pPr lvl="1"/>
            <a:endParaRPr lang="en-US"/>
          </a:p>
          <a:p>
            <a:r>
              <a:rPr lang="en-US" smtClean="0"/>
              <a:t>Exchange is implicit</a:t>
            </a:r>
          </a:p>
          <a:p>
            <a:r>
              <a:rPr lang="en-US" smtClean="0"/>
              <a:t>Norm of reciprocity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5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Altruism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Decisions based on combined utility for self and utility for others</a:t>
            </a:r>
          </a:p>
          <a:p>
            <a:endParaRPr lang="en-US"/>
          </a:p>
          <a:p>
            <a:r>
              <a:rPr lang="en-US" smtClean="0"/>
              <a:t>Origins of altruism</a:t>
            </a:r>
          </a:p>
          <a:p>
            <a:pPr lvl="1"/>
            <a:r>
              <a:rPr lang="en-US" smtClean="0"/>
              <a:t>Evolutionary</a:t>
            </a:r>
          </a:p>
          <a:p>
            <a:pPr lvl="1"/>
            <a:r>
              <a:rPr lang="en-US" smtClean="0"/>
              <a:t>Personality differences (pro-social behavior)</a:t>
            </a:r>
          </a:p>
          <a:p>
            <a:pPr lvl="1"/>
            <a:r>
              <a:rPr lang="en-US" smtClean="0"/>
              <a:t>Benefits of </a:t>
            </a:r>
            <a:r>
              <a:rPr lang="en-US" smtClean="0"/>
              <a:t>giving</a:t>
            </a:r>
          </a:p>
          <a:p>
            <a:pPr lvl="1"/>
            <a:r>
              <a:rPr lang="en-US" smtClean="0"/>
              <a:t>Empathy</a:t>
            </a:r>
            <a:endParaRPr lang="en-US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232" y="4761508"/>
            <a:ext cx="2152147" cy="185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144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Norms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Filial obligations</a:t>
            </a:r>
          </a:p>
          <a:p>
            <a:r>
              <a:rPr lang="en-US" smtClean="0"/>
              <a:t>Kinship norms</a:t>
            </a:r>
          </a:p>
          <a:p>
            <a:endParaRPr lang="en-US"/>
          </a:p>
          <a:p>
            <a:r>
              <a:rPr lang="en-US" smtClean="0"/>
              <a:t>Origins</a:t>
            </a:r>
          </a:p>
          <a:p>
            <a:pPr lvl="1"/>
            <a:r>
              <a:rPr lang="en-US" smtClean="0"/>
              <a:t>Religious prescriptions</a:t>
            </a:r>
          </a:p>
          <a:p>
            <a:pPr lvl="1"/>
            <a:r>
              <a:rPr lang="en-US" smtClean="0"/>
              <a:t>Familialistic society</a:t>
            </a:r>
          </a:p>
          <a:p>
            <a:pPr lvl="1"/>
            <a:r>
              <a:rPr lang="en-US" smtClean="0"/>
              <a:t>Primary socialization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52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(8) Ageing and loneliness 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Perceived absence of social relations accompanied by symptoms of psychological distress that are related to the perceived absence </a:t>
            </a:r>
            <a:r>
              <a:rPr lang="en-US" smtClean="0"/>
              <a:t>(</a:t>
            </a:r>
            <a:r>
              <a:rPr lang="en-US"/>
              <a:t>Young, </a:t>
            </a:r>
            <a:r>
              <a:rPr lang="en-US" smtClean="0"/>
              <a:t>1982, pp</a:t>
            </a:r>
            <a:r>
              <a:rPr lang="en-US"/>
              <a:t>. </a:t>
            </a:r>
            <a:r>
              <a:rPr lang="en-US" smtClean="0"/>
              <a:t>379-405)</a:t>
            </a:r>
            <a:endParaRPr lang="en-US"/>
          </a:p>
          <a:p>
            <a:pPr marL="457200" lvl="1" indent="0">
              <a:buNone/>
            </a:pPr>
            <a:endParaRPr lang="en-US"/>
          </a:p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979750"/>
              </p:ext>
            </p:extLst>
          </p:nvPr>
        </p:nvGraphicFramePr>
        <p:xfrm>
          <a:off x="2096113" y="3848300"/>
          <a:ext cx="4250898" cy="2463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966"/>
                <a:gridCol w="1416966"/>
                <a:gridCol w="1416966"/>
              </a:tblGrid>
              <a:tr h="742741">
                <a:tc>
                  <a:txBody>
                    <a:bodyPr/>
                    <a:lstStyle/>
                    <a:p>
                      <a:r>
                        <a:rPr lang="en-US" smtClean="0"/>
                        <a:t>Preference for contact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Weak relations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Strong</a:t>
                      </a:r>
                      <a:r>
                        <a:rPr lang="en-US" baseline="0" smtClean="0"/>
                        <a:t> </a:t>
                      </a:r>
                      <a:r>
                        <a:rPr lang="en-US" smtClean="0"/>
                        <a:t>relations</a:t>
                      </a:r>
                      <a:endParaRPr lang="en-US"/>
                    </a:p>
                  </a:txBody>
                  <a:tcPr/>
                </a:tc>
              </a:tr>
              <a:tr h="978116">
                <a:tc>
                  <a:txBody>
                    <a:bodyPr/>
                    <a:lstStyle/>
                    <a:p>
                      <a:r>
                        <a:rPr lang="en-US" smtClean="0"/>
                        <a:t>Weak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Not lonely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Reverse loneliness</a:t>
                      </a:r>
                      <a:r>
                        <a:rPr lang="en-US" baseline="0" smtClean="0"/>
                        <a:t> (?)</a:t>
                      </a:r>
                      <a:endParaRPr lang="en-US"/>
                    </a:p>
                  </a:txBody>
                  <a:tcPr/>
                </a:tc>
              </a:tr>
              <a:tr h="742741">
                <a:tc>
                  <a:txBody>
                    <a:bodyPr/>
                    <a:lstStyle/>
                    <a:p>
                      <a:r>
                        <a:rPr lang="en-US" smtClean="0"/>
                        <a:t>Strong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Lonely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Not lonely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008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The oldest old</a:t>
            </a:r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09438"/>
              </p:ext>
            </p:extLst>
          </p:nvPr>
        </p:nvGraphicFramePr>
        <p:xfrm>
          <a:off x="706888" y="2456415"/>
          <a:ext cx="78867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/>
                <a:gridCol w="1971675"/>
                <a:gridCol w="1971675"/>
                <a:gridCol w="1971675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smtClean="0"/>
                        <a:t>Age group</a:t>
                      </a:r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Experience of loneliness</a:t>
                      </a:r>
                      <a:r>
                        <a:rPr lang="en-US" baseline="0" smtClean="0"/>
                        <a:t> in the past week</a:t>
                      </a:r>
                      <a:endParaRPr lang="en-US" smtClean="0"/>
                    </a:p>
                    <a:p>
                      <a:pPr algn="ctr"/>
                      <a:endParaRPr lang="en-US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smtClean="0"/>
                        <a:t>Not</a:t>
                      </a:r>
                      <a:endParaRPr lang="en-US" i="1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smtClean="0"/>
                        <a:t>Some</a:t>
                      </a:r>
                      <a:r>
                        <a:rPr lang="en-US" i="1" baseline="0" smtClean="0"/>
                        <a:t> of the time</a:t>
                      </a:r>
                      <a:endParaRPr lang="en-US" i="1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smtClean="0"/>
                        <a:t>Most of the time</a:t>
                      </a:r>
                      <a:endParaRPr lang="en-US" i="1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Age 50-64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67.3%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Age 65-74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63.9%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Age 75-84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56.1%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Age 85-104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7357" y="6307894"/>
            <a:ext cx="445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Source: Own analyses of wave 1 of SHARE. 12 European countries, each country weighted equally in each age group.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27026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Theories of loneliness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US" smtClean="0"/>
              <a:t>Structural factors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Partner</a:t>
            </a:r>
          </a:p>
          <a:p>
            <a:r>
              <a:rPr lang="en-US" smtClean="0"/>
              <a:t>Children</a:t>
            </a:r>
          </a:p>
          <a:p>
            <a:r>
              <a:rPr lang="en-US" smtClean="0"/>
              <a:t>Health</a:t>
            </a:r>
          </a:p>
          <a:p>
            <a:r>
              <a:rPr lang="en-US" smtClean="0"/>
              <a:t>Neighborhood</a:t>
            </a:r>
          </a:p>
          <a:p>
            <a:r>
              <a:rPr lang="en-US" smtClean="0"/>
              <a:t>Network (‘survivors’)</a:t>
            </a:r>
          </a:p>
          <a:p>
            <a:r>
              <a:rPr lang="en-US" smtClean="0"/>
              <a:t>Other contact opportunities</a:t>
            </a:r>
          </a:p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r>
              <a:rPr lang="en-US" smtClean="0"/>
              <a:t>Dispositional factors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Personality</a:t>
            </a:r>
          </a:p>
          <a:p>
            <a:r>
              <a:rPr lang="en-US" smtClean="0"/>
              <a:t>Social skills</a:t>
            </a:r>
          </a:p>
          <a:p>
            <a:r>
              <a:rPr lang="en-US" smtClean="0"/>
              <a:t>Autonomy</a:t>
            </a:r>
          </a:p>
          <a:p>
            <a:r>
              <a:rPr lang="en-US" smtClean="0"/>
              <a:t>Expectations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38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The loneliness paradox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" y="1752600"/>
            <a:ext cx="341757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4220"/>
            <a:ext cx="4025249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8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Policy interventions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seminar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96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 &amp; 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03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Life expectancy (period based)</a:t>
            </a:r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651298"/>
              </p:ext>
            </p:extLst>
          </p:nvPr>
        </p:nvGraphicFramePr>
        <p:xfrm>
          <a:off x="628650" y="1839494"/>
          <a:ext cx="760095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950"/>
                <a:gridCol w="1775326"/>
                <a:gridCol w="1604211"/>
                <a:gridCol w="1700463"/>
              </a:tblGrid>
              <a:tr h="3569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Men </a:t>
                      </a:r>
                    </a:p>
                    <a:p>
                      <a:r>
                        <a:rPr lang="en-US" smtClean="0"/>
                        <a:t>1901-1906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Men </a:t>
                      </a:r>
                    </a:p>
                    <a:p>
                      <a:r>
                        <a:rPr lang="en-US" smtClean="0"/>
                        <a:t>2015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Gain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At birth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49.4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79.7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0" smtClean="0">
                          <a:solidFill>
                            <a:srgbClr val="FF0000"/>
                          </a:solidFill>
                        </a:rPr>
                        <a:t> 30.3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Survivors 18+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65.5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80.7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rgbClr val="FF0000"/>
                          </a:solidFill>
                        </a:rPr>
                        <a:t>+ 15.2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Remaining</a:t>
                      </a:r>
                      <a:r>
                        <a:rPr lang="en-US" baseline="0" smtClean="0"/>
                        <a:t> time at 65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12.0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18.6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rgbClr val="FF0000"/>
                          </a:solidFill>
                        </a:rPr>
                        <a:t>+ 6.6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109066"/>
              </p:ext>
            </p:extLst>
          </p:nvPr>
        </p:nvGraphicFramePr>
        <p:xfrm>
          <a:off x="642021" y="4104114"/>
          <a:ext cx="760095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950"/>
                <a:gridCol w="1775326"/>
                <a:gridCol w="1604211"/>
                <a:gridCol w="1700463"/>
              </a:tblGrid>
              <a:tr h="3569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Women </a:t>
                      </a:r>
                    </a:p>
                    <a:p>
                      <a:r>
                        <a:rPr lang="en-US" smtClean="0"/>
                        <a:t>1901-1906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Women </a:t>
                      </a:r>
                    </a:p>
                    <a:p>
                      <a:r>
                        <a:rPr lang="en-US" smtClean="0"/>
                        <a:t>2015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Gain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At birth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52.2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83.1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rgbClr val="FF0000"/>
                          </a:solidFill>
                        </a:rPr>
                        <a:t>+ 30.9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Survivors 18+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67.0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84.0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rgbClr val="FF0000"/>
                          </a:solidFill>
                        </a:rPr>
                        <a:t>+ 17.0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Remaining</a:t>
                      </a:r>
                      <a:r>
                        <a:rPr lang="en-US" baseline="0" smtClean="0"/>
                        <a:t> time at 65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12.7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21.4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rgbClr val="FF0000"/>
                          </a:solidFill>
                        </a:rPr>
                        <a:t>+ 8.7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5064" y="6481011"/>
            <a:ext cx="3133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Source: CBS Statline, own analyses.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9112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The Baby Boom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</a:t>
            </a:r>
            <a:r>
              <a:rPr lang="en-US" smtClean="0">
                <a:hlinkClick r:id="rId2"/>
              </a:rPr>
              <a:t>www.cbs.nl/nl-nl/visualisaties/bevolkingspiramide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37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(2) Healthy ageing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smtClean="0"/>
              <a:t>“The </a:t>
            </a:r>
            <a:r>
              <a:rPr lang="en-US"/>
              <a:t>process of developing and maintaining the functional ability that enables wellbeing in older </a:t>
            </a:r>
            <a:r>
              <a:rPr lang="en-US" smtClean="0"/>
              <a:t>age. Functional </a:t>
            </a:r>
            <a:r>
              <a:rPr lang="en-US"/>
              <a:t>ability is about having the capabilities that enable all people to be and do what they have reason to value. This includes a person’s ability to:</a:t>
            </a:r>
          </a:p>
          <a:p>
            <a:pPr lvl="1" fontAlgn="base"/>
            <a:r>
              <a:rPr lang="en-US"/>
              <a:t>meet their basic needs;</a:t>
            </a:r>
          </a:p>
          <a:p>
            <a:pPr lvl="1" fontAlgn="base"/>
            <a:r>
              <a:rPr lang="en-US"/>
              <a:t>to learn, grow and make decisions;</a:t>
            </a:r>
          </a:p>
          <a:p>
            <a:pPr lvl="1" fontAlgn="base"/>
            <a:r>
              <a:rPr lang="en-US"/>
              <a:t>to be mobile;</a:t>
            </a:r>
          </a:p>
          <a:p>
            <a:pPr lvl="1" fontAlgn="base"/>
            <a:r>
              <a:rPr lang="en-US"/>
              <a:t>to build and maintain relationships; and</a:t>
            </a:r>
          </a:p>
          <a:p>
            <a:pPr lvl="1" fontAlgn="base"/>
            <a:r>
              <a:rPr lang="en-US"/>
              <a:t>to contribute to society</a:t>
            </a:r>
            <a:r>
              <a:rPr lang="en-US" smtClean="0"/>
              <a:t>.”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0262" y="6176963"/>
            <a:ext cx="46502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Quote taken </a:t>
            </a:r>
            <a:r>
              <a:rPr lang="en-US" sz="1200"/>
              <a:t>from </a:t>
            </a:r>
            <a:r>
              <a:rPr lang="en-US" sz="1200" smtClean="0"/>
              <a:t>The World </a:t>
            </a:r>
            <a:r>
              <a:rPr lang="en-US" sz="1200"/>
              <a:t>Health Organization http://www.who.int/ageing/healthy-ageing/en/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The new elderly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nl-NL" smtClean="0"/>
              <a:t>Relatively </a:t>
            </a:r>
            <a:r>
              <a:rPr lang="nl-NL"/>
              <a:t>wealthy</a:t>
            </a:r>
          </a:p>
          <a:p>
            <a:pPr>
              <a:lnSpc>
                <a:spcPct val="80000"/>
              </a:lnSpc>
            </a:pPr>
            <a:r>
              <a:rPr lang="nl-NL"/>
              <a:t>Highly educated</a:t>
            </a:r>
          </a:p>
          <a:p>
            <a:pPr>
              <a:lnSpc>
                <a:spcPct val="80000"/>
              </a:lnSpc>
            </a:pPr>
            <a:r>
              <a:rPr lang="nl-NL"/>
              <a:t>More vital and active</a:t>
            </a:r>
          </a:p>
          <a:p>
            <a:pPr>
              <a:lnSpc>
                <a:spcPct val="80000"/>
              </a:lnSpc>
            </a:pPr>
            <a:r>
              <a:rPr lang="nl-NL"/>
              <a:t>Independent and autonomous</a:t>
            </a:r>
          </a:p>
          <a:p>
            <a:pPr>
              <a:lnSpc>
                <a:spcPct val="80000"/>
              </a:lnSpc>
            </a:pPr>
            <a:endParaRPr lang="nl-NL"/>
          </a:p>
          <a:p>
            <a:pPr>
              <a:lnSpc>
                <a:spcPct val="80000"/>
              </a:lnSpc>
            </a:pPr>
            <a:r>
              <a:rPr lang="en-US" smtClean="0"/>
              <a:t>The </a:t>
            </a:r>
            <a:r>
              <a:rPr lang="en-US"/>
              <a:t>term elderly (‘bejaarden’) not used anymore</a:t>
            </a:r>
            <a:endParaRPr lang="nl-NL"/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332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Two stages of old age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136" y="6317673"/>
            <a:ext cx="305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Source: CBS Statline, Gezonde levensverwachting, 2013-2016, own figure.</a:t>
            </a:r>
            <a:endParaRPr lang="en-US" sz="120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5202300"/>
              </p:ext>
            </p:extLst>
          </p:nvPr>
        </p:nvGraphicFramePr>
        <p:xfrm>
          <a:off x="1308539" y="1506171"/>
          <a:ext cx="5955782" cy="4319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344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The days of early retirement</a:t>
            </a:r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6523101"/>
              </p:ext>
            </p:extLst>
          </p:nvPr>
        </p:nvGraphicFramePr>
        <p:xfrm>
          <a:off x="1276248" y="1690689"/>
          <a:ext cx="5626871" cy="3947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0924" y="6278553"/>
            <a:ext cx="324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Source: Henkens &amp; Kalmijn (2006) for 1979-1999 and CBS Statline for 2003-2017.</a:t>
            </a:r>
            <a:endParaRPr lang="en-US" sz="1200"/>
          </a:p>
        </p:txBody>
      </p:sp>
      <p:sp>
        <p:nvSpPr>
          <p:cNvPr id="5" name="TextBox 4"/>
          <p:cNvSpPr txBox="1"/>
          <p:nvPr/>
        </p:nvSpPr>
        <p:spPr>
          <a:xfrm>
            <a:off x="7016920" y="5809129"/>
            <a:ext cx="1892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Note: Not employed can be: retired, disabled, or unemployed.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3545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(3) Informal care giving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Who provides informal care to older adults</a:t>
            </a:r>
          </a:p>
          <a:p>
            <a:pPr lvl="1"/>
            <a:r>
              <a:rPr lang="en-US" smtClean="0"/>
              <a:t>The spouse</a:t>
            </a:r>
          </a:p>
          <a:p>
            <a:pPr lvl="1"/>
            <a:r>
              <a:rPr lang="en-US" smtClean="0"/>
              <a:t>The children</a:t>
            </a:r>
          </a:p>
          <a:p>
            <a:pPr lvl="1"/>
            <a:r>
              <a:rPr lang="en-US" smtClean="0"/>
              <a:t>Others</a:t>
            </a:r>
          </a:p>
          <a:p>
            <a:pPr lvl="1"/>
            <a:endParaRPr lang="en-US" smtClean="0"/>
          </a:p>
          <a:p>
            <a:r>
              <a:rPr lang="en-US" smtClean="0"/>
              <a:t>Types of informal care</a:t>
            </a:r>
          </a:p>
          <a:p>
            <a:pPr lvl="1"/>
            <a:r>
              <a:rPr lang="en-US" smtClean="0"/>
              <a:t>Physical care</a:t>
            </a:r>
          </a:p>
          <a:p>
            <a:pPr lvl="1"/>
            <a:r>
              <a:rPr lang="en-US" smtClean="0"/>
              <a:t>Practical/household care</a:t>
            </a:r>
          </a:p>
          <a:p>
            <a:pPr marL="457200" lvl="1" indent="0"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894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4127</TotalTime>
  <Words>851</Words>
  <Application>Microsoft Office PowerPoint</Application>
  <PresentationFormat>On-screen Show (4:3)</PresentationFormat>
  <Paragraphs>282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Office Theme</vt:lpstr>
      <vt:lpstr>Domain Course BA Sociology: Life course, family &amp; health 2018-2019  Week 4: Ageing and intergenerational relationships</vt:lpstr>
      <vt:lpstr>(1) Ageing</vt:lpstr>
      <vt:lpstr>Life expectancy (period based)</vt:lpstr>
      <vt:lpstr>The Baby Boom</vt:lpstr>
      <vt:lpstr>(2) Healthy ageing</vt:lpstr>
      <vt:lpstr>The new elderly</vt:lpstr>
      <vt:lpstr>Two stages of old age</vt:lpstr>
      <vt:lpstr>The days of early retirement</vt:lpstr>
      <vt:lpstr>(3) Informal care giving</vt:lpstr>
      <vt:lpstr>Demand and supply</vt:lpstr>
      <vt:lpstr>(4) Intergenerational solidarity</vt:lpstr>
      <vt:lpstr>Dimensions</vt:lpstr>
      <vt:lpstr>Typology of IG ties</vt:lpstr>
      <vt:lpstr>(5) IG relations over the life course</vt:lpstr>
      <vt:lpstr>The hypothesis of flow reversal</vt:lpstr>
      <vt:lpstr>(6) Crossnational differences</vt:lpstr>
      <vt:lpstr>Men age 25 living at home (%)</vt:lpstr>
      <vt:lpstr>Grandparenting</vt:lpstr>
      <vt:lpstr>Crowding out hypothesis</vt:lpstr>
      <vt:lpstr>(7) Theories of IG support</vt:lpstr>
      <vt:lpstr>Exchange</vt:lpstr>
      <vt:lpstr>Altruism</vt:lpstr>
      <vt:lpstr>Norms</vt:lpstr>
      <vt:lpstr>(8) Ageing and loneliness </vt:lpstr>
      <vt:lpstr>The oldest old</vt:lpstr>
      <vt:lpstr>Theories of loneliness</vt:lpstr>
      <vt:lpstr>The loneliness paradox</vt:lpstr>
      <vt:lpstr>Policy interventions</vt:lpstr>
      <vt:lpstr>Q &amp; 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Families, life courses and health Week 1: Demographic change</dc:title>
  <dc:creator>Matthijs Kalmijn</dc:creator>
  <cp:lastModifiedBy>Matthijs Kalmijn</cp:lastModifiedBy>
  <cp:revision>175</cp:revision>
  <cp:lastPrinted>2018-11-04T15:47:42Z</cp:lastPrinted>
  <dcterms:created xsi:type="dcterms:W3CDTF">2018-11-02T09:01:06Z</dcterms:created>
  <dcterms:modified xsi:type="dcterms:W3CDTF">2018-11-28T07:51:43Z</dcterms:modified>
</cp:coreProperties>
</file>