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660" r:id="rId3"/>
    <p:sldId id="661" r:id="rId4"/>
    <p:sldId id="636" r:id="rId5"/>
    <p:sldId id="433" r:id="rId6"/>
    <p:sldId id="651" r:id="rId7"/>
    <p:sldId id="663" r:id="rId8"/>
    <p:sldId id="438" r:id="rId9"/>
    <p:sldId id="439" r:id="rId10"/>
    <p:sldId id="445" r:id="rId11"/>
    <p:sldId id="446" r:id="rId12"/>
    <p:sldId id="450" r:id="rId13"/>
    <p:sldId id="652" r:id="rId14"/>
    <p:sldId id="654" r:id="rId15"/>
    <p:sldId id="655" r:id="rId16"/>
    <p:sldId id="477" r:id="rId17"/>
    <p:sldId id="479" r:id="rId18"/>
    <p:sldId id="665" r:id="rId19"/>
    <p:sldId id="658" r:id="rId20"/>
    <p:sldId id="485" r:id="rId21"/>
    <p:sldId id="488" r:id="rId22"/>
    <p:sldId id="496" r:id="rId23"/>
    <p:sldId id="637" r:id="rId24"/>
    <p:sldId id="510" r:id="rId25"/>
    <p:sldId id="514" r:id="rId26"/>
    <p:sldId id="522" r:id="rId27"/>
    <p:sldId id="527" r:id="rId28"/>
    <p:sldId id="528" r:id="rId29"/>
    <p:sldId id="530" r:id="rId30"/>
    <p:sldId id="531" r:id="rId31"/>
    <p:sldId id="664" r:id="rId32"/>
    <p:sldId id="639" r:id="rId33"/>
    <p:sldId id="536" r:id="rId34"/>
    <p:sldId id="540" r:id="rId35"/>
    <p:sldId id="573" r:id="rId36"/>
    <p:sldId id="579" r:id="rId37"/>
    <p:sldId id="578" r:id="rId38"/>
    <p:sldId id="580" r:id="rId39"/>
    <p:sldId id="581" r:id="rId40"/>
    <p:sldId id="582" r:id="rId41"/>
    <p:sldId id="659" r:id="rId42"/>
    <p:sldId id="588" r:id="rId43"/>
    <p:sldId id="610" r:id="rId44"/>
    <p:sldId id="611" r:id="rId45"/>
    <p:sldId id="645" r:id="rId46"/>
    <p:sldId id="646" r:id="rId47"/>
    <p:sldId id="647" r:id="rId48"/>
    <p:sldId id="649" r:id="rId49"/>
    <p:sldId id="648" r:id="rId50"/>
    <p:sldId id="616" r:id="rId51"/>
    <p:sldId id="656" r:id="rId52"/>
    <p:sldId id="666" r:id="rId5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 autoAdjust="0"/>
    <p:restoredTop sz="78144" autoAdjust="0"/>
  </p:normalViewPr>
  <p:slideViewPr>
    <p:cSldViewPr>
      <p:cViewPr varScale="1">
        <p:scale>
          <a:sx n="55" d="100"/>
          <a:sy n="55" d="100"/>
        </p:scale>
        <p:origin x="165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ijs%20Kalmijn\Downloads\Bevolking__vanaf_189_08121615234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"First contact"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'Sheet1 (2)'!$B$3</c:f>
              <c:strCache>
                <c:ptCount val="1"/>
                <c:pt idx="0">
                  <c:v>Vrouwelijke initiator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(2)'!$A$4:$A$10</c:f>
              <c:strCache>
                <c:ptCount val="7"/>
                <c:pt idx="0">
                  <c:v>Kandidaat lager opgeleid dan initiator</c:v>
                </c:pt>
                <c:pt idx="1">
                  <c:v>Kandidaat en initiator even hoog</c:v>
                </c:pt>
                <c:pt idx="2">
                  <c:v>Kandidaat hoger opgeleid dan initiator</c:v>
                </c:pt>
                <c:pt idx="4">
                  <c:v>Kandidaat slechter BMI dan initiator</c:v>
                </c:pt>
                <c:pt idx="5">
                  <c:v>Kandidaat en initiator zelfde BMI</c:v>
                </c:pt>
                <c:pt idx="6">
                  <c:v>Kandidaat beter BMI dan initiator</c:v>
                </c:pt>
              </c:strCache>
            </c:strRef>
          </c:cat>
          <c:val>
            <c:numRef>
              <c:f>'Sheet1 (2)'!$B$4:$B$10</c:f>
              <c:numCache>
                <c:formatCode>General</c:formatCode>
                <c:ptCount val="7"/>
                <c:pt idx="0">
                  <c:v>0.53794443759467447</c:v>
                </c:pt>
                <c:pt idx="1">
                  <c:v>1</c:v>
                </c:pt>
                <c:pt idx="2">
                  <c:v>0.98019867330675525</c:v>
                </c:pt>
                <c:pt idx="4">
                  <c:v>0.81873075307798182</c:v>
                </c:pt>
                <c:pt idx="5">
                  <c:v>1</c:v>
                </c:pt>
                <c:pt idx="6">
                  <c:v>0.94176453358424872</c:v>
                </c:pt>
              </c:numCache>
            </c:numRef>
          </c:val>
        </c:ser>
        <c:ser>
          <c:idx val="1"/>
          <c:order val="1"/>
          <c:tx>
            <c:strRef>
              <c:f>'Sheet1 (2)'!$C$3</c:f>
              <c:strCache>
                <c:ptCount val="1"/>
                <c:pt idx="0">
                  <c:v>Mannelijke initiator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(2)'!$A$4:$A$10</c:f>
              <c:strCache>
                <c:ptCount val="7"/>
                <c:pt idx="0">
                  <c:v>Kandidaat lager opgeleid dan initiator</c:v>
                </c:pt>
                <c:pt idx="1">
                  <c:v>Kandidaat en initiator even hoog</c:v>
                </c:pt>
                <c:pt idx="2">
                  <c:v>Kandidaat hoger opgeleid dan initiator</c:v>
                </c:pt>
                <c:pt idx="4">
                  <c:v>Kandidaat slechter BMI dan initiator</c:v>
                </c:pt>
                <c:pt idx="5">
                  <c:v>Kandidaat en initiator zelfde BMI</c:v>
                </c:pt>
                <c:pt idx="6">
                  <c:v>Kandidaat beter BMI dan initiator</c:v>
                </c:pt>
              </c:strCache>
            </c:strRef>
          </c:cat>
          <c:val>
            <c:numRef>
              <c:f>'Sheet1 (2)'!$C$4:$C$10</c:f>
              <c:numCache>
                <c:formatCode>General</c:formatCode>
                <c:ptCount val="7"/>
                <c:pt idx="0">
                  <c:v>0.8780954309205613</c:v>
                </c:pt>
                <c:pt idx="1">
                  <c:v>1</c:v>
                </c:pt>
                <c:pt idx="2">
                  <c:v>0.99004983374916811</c:v>
                </c:pt>
                <c:pt idx="4">
                  <c:v>0.71177032276260965</c:v>
                </c:pt>
                <c:pt idx="5">
                  <c:v>1</c:v>
                </c:pt>
                <c:pt idx="6">
                  <c:v>1.2214027581601699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044208"/>
        <c:axId val="368049696"/>
      </c:barChart>
      <c:catAx>
        <c:axId val="36804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049696"/>
        <c:crosses val="autoZero"/>
        <c:auto val="1"/>
        <c:lblAlgn val="ctr"/>
        <c:lblOffset val="100"/>
        <c:noMultiLvlLbl val="0"/>
      </c:catAx>
      <c:valAx>
        <c:axId val="368049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04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Sheet1!$P$6</c:f>
              <c:strCache>
                <c:ptCount val="1"/>
                <c:pt idx="0">
                  <c:v>Gender pay gap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Sheet1!$O$7:$O$11</c:f>
              <c:strCache>
                <c:ptCount val="5"/>
                <c:pt idx="0">
                  <c:v>18-25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Sheet1!$P$7:$P$11</c:f>
              <c:numCache>
                <c:formatCode>General</c:formatCode>
                <c:ptCount val="5"/>
                <c:pt idx="0">
                  <c:v>2.5</c:v>
                </c:pt>
                <c:pt idx="1">
                  <c:v>1.4</c:v>
                </c:pt>
                <c:pt idx="2">
                  <c:v>11.1</c:v>
                </c:pt>
                <c:pt idx="3">
                  <c:v>21.1</c:v>
                </c:pt>
                <c:pt idx="4">
                  <c:v>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513056"/>
        <c:axId val="304510704"/>
      </c:lineChart>
      <c:catAx>
        <c:axId val="3045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10704"/>
        <c:crosses val="autoZero"/>
        <c:auto val="1"/>
        <c:lblAlgn val="ctr"/>
        <c:lblOffset val="100"/>
        <c:noMultiLvlLbl val="0"/>
      </c:catAx>
      <c:valAx>
        <c:axId val="30451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1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Divorce</a:t>
            </a:r>
            <a:r>
              <a:rPr lang="en-US" baseline="0"/>
              <a:t> rate </a:t>
            </a:r>
          </a:p>
          <a:p>
            <a:pPr>
              <a:defRPr/>
            </a:pPr>
            <a:r>
              <a:rPr lang="en-US" baseline="0"/>
              <a:t>(annual divorces per 1000 married couples)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'[Bevolking__vanaf_189_081216152340 (1).xlsx]Data'!$E$2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'[Bevolking__vanaf_189_081216152340 (1).xlsx]Data'!$D$3:$D$118</c:f>
              <c:strCach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strCache>
            </c:strRef>
          </c:cat>
          <c:val>
            <c:numRef>
              <c:f>'[Bevolking__vanaf_189_081216152340 (1).xlsx]Data'!$E$3:$E$118</c:f>
              <c:numCache>
                <c:formatCode>General</c:formatCode>
                <c:ptCount val="11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1.3</c:v>
                </c:pt>
                <c:pt idx="20">
                  <c:v>1.6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1.6</c:v>
                </c:pt>
                <c:pt idx="25">
                  <c:v>1.6</c:v>
                </c:pt>
                <c:pt idx="26">
                  <c:v>1.7</c:v>
                </c:pt>
                <c:pt idx="27">
                  <c:v>1.8</c:v>
                </c:pt>
                <c:pt idx="28">
                  <c:v>1.9</c:v>
                </c:pt>
                <c:pt idx="29">
                  <c:v>1.9</c:v>
                </c:pt>
                <c:pt idx="30">
                  <c:v>1.9</c:v>
                </c:pt>
                <c:pt idx="31">
                  <c:v>2</c:v>
                </c:pt>
                <c:pt idx="32">
                  <c:v>1.9</c:v>
                </c:pt>
                <c:pt idx="33">
                  <c:v>1.8</c:v>
                </c:pt>
                <c:pt idx="34">
                  <c:v>1.8</c:v>
                </c:pt>
                <c:pt idx="35">
                  <c:v>1.8</c:v>
                </c:pt>
                <c:pt idx="36">
                  <c:v>1.9</c:v>
                </c:pt>
                <c:pt idx="37">
                  <c:v>2</c:v>
                </c:pt>
                <c:pt idx="38">
                  <c:v>1.9</c:v>
                </c:pt>
                <c:pt idx="39">
                  <c:v>1.9</c:v>
                </c:pt>
                <c:pt idx="40">
                  <c:v>1.6</c:v>
                </c:pt>
                <c:pt idx="41">
                  <c:v>1.8</c:v>
                </c:pt>
                <c:pt idx="42">
                  <c:v>2.1</c:v>
                </c:pt>
                <c:pt idx="43">
                  <c:v>2.4</c:v>
                </c:pt>
                <c:pt idx="44">
                  <c:v>2.5</c:v>
                </c:pt>
                <c:pt idx="45">
                  <c:v>2.4</c:v>
                </c:pt>
                <c:pt idx="46">
                  <c:v>5.3</c:v>
                </c:pt>
                <c:pt idx="47">
                  <c:v>4.4000000000000004</c:v>
                </c:pt>
                <c:pt idx="48">
                  <c:v>3.9</c:v>
                </c:pt>
                <c:pt idx="49">
                  <c:v>3.3</c:v>
                </c:pt>
                <c:pt idx="50">
                  <c:v>3</c:v>
                </c:pt>
                <c:pt idx="51">
                  <c:v>2.8</c:v>
                </c:pt>
                <c:pt idx="52">
                  <c:v>2.6</c:v>
                </c:pt>
                <c:pt idx="53">
                  <c:v>2.4</c:v>
                </c:pt>
                <c:pt idx="54">
                  <c:v>2.4</c:v>
                </c:pt>
                <c:pt idx="55">
                  <c:v>2.2999999999999998</c:v>
                </c:pt>
                <c:pt idx="56">
                  <c:v>2.2999999999999998</c:v>
                </c:pt>
                <c:pt idx="57">
                  <c:v>2.2000000000000002</c:v>
                </c:pt>
                <c:pt idx="58">
                  <c:v>2.1</c:v>
                </c:pt>
                <c:pt idx="59">
                  <c:v>2.2000000000000002</c:v>
                </c:pt>
                <c:pt idx="60">
                  <c:v>2.2000000000000002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2.2000000000000002</c:v>
                </c:pt>
                <c:pt idx="66">
                  <c:v>2.4</c:v>
                </c:pt>
                <c:pt idx="67">
                  <c:v>2.6</c:v>
                </c:pt>
                <c:pt idx="68">
                  <c:v>2.7</c:v>
                </c:pt>
                <c:pt idx="69">
                  <c:v>3</c:v>
                </c:pt>
                <c:pt idx="70">
                  <c:v>3.3</c:v>
                </c:pt>
                <c:pt idx="71">
                  <c:v>3.6</c:v>
                </c:pt>
                <c:pt idx="72">
                  <c:v>4.5999999999999996</c:v>
                </c:pt>
                <c:pt idx="73">
                  <c:v>5.5</c:v>
                </c:pt>
                <c:pt idx="74">
                  <c:v>5.8</c:v>
                </c:pt>
                <c:pt idx="75">
                  <c:v>6</c:v>
                </c:pt>
                <c:pt idx="76">
                  <c:v>6.2</c:v>
                </c:pt>
                <c:pt idx="77">
                  <c:v>6.3</c:v>
                </c:pt>
                <c:pt idx="78">
                  <c:v>6.5</c:v>
                </c:pt>
                <c:pt idx="79">
                  <c:v>7</c:v>
                </c:pt>
                <c:pt idx="80">
                  <c:v>7.5</c:v>
                </c:pt>
                <c:pt idx="81">
                  <c:v>8.3000000000000007</c:v>
                </c:pt>
                <c:pt idx="82">
                  <c:v>9</c:v>
                </c:pt>
                <c:pt idx="83">
                  <c:v>9.4</c:v>
                </c:pt>
                <c:pt idx="84">
                  <c:v>9.9</c:v>
                </c:pt>
                <c:pt idx="85">
                  <c:v>9.9</c:v>
                </c:pt>
                <c:pt idx="86">
                  <c:v>8.6999999999999993</c:v>
                </c:pt>
                <c:pt idx="87">
                  <c:v>8.1</c:v>
                </c:pt>
                <c:pt idx="88">
                  <c:v>8.1</c:v>
                </c:pt>
                <c:pt idx="89">
                  <c:v>8.1</c:v>
                </c:pt>
                <c:pt idx="90">
                  <c:v>8.1</c:v>
                </c:pt>
                <c:pt idx="91">
                  <c:v>8.1</c:v>
                </c:pt>
                <c:pt idx="92">
                  <c:v>8.6</c:v>
                </c:pt>
                <c:pt idx="93">
                  <c:v>8.6</c:v>
                </c:pt>
                <c:pt idx="94">
                  <c:v>10.199999999999999</c:v>
                </c:pt>
                <c:pt idx="95">
                  <c:v>9.6999999999999993</c:v>
                </c:pt>
                <c:pt idx="96">
                  <c:v>9.9</c:v>
                </c:pt>
                <c:pt idx="97">
                  <c:v>9.6</c:v>
                </c:pt>
                <c:pt idx="98">
                  <c:v>9.1999999999999993</c:v>
                </c:pt>
                <c:pt idx="99">
                  <c:v>9.5</c:v>
                </c:pt>
                <c:pt idx="100">
                  <c:v>9.8000000000000007</c:v>
                </c:pt>
                <c:pt idx="101">
                  <c:v>10.5</c:v>
                </c:pt>
                <c:pt idx="102">
                  <c:v>9.4</c:v>
                </c:pt>
                <c:pt idx="103">
                  <c:v>8.9</c:v>
                </c:pt>
                <c:pt idx="104">
                  <c:v>8.9</c:v>
                </c:pt>
                <c:pt idx="105">
                  <c:v>9.1</c:v>
                </c:pt>
                <c:pt idx="106">
                  <c:v>9.1</c:v>
                </c:pt>
                <c:pt idx="107">
                  <c:v>9.1999999999999993</c:v>
                </c:pt>
                <c:pt idx="108">
                  <c:v>9.3000000000000007</c:v>
                </c:pt>
                <c:pt idx="109">
                  <c:v>8.9</c:v>
                </c:pt>
                <c:pt idx="110">
                  <c:v>9.5</c:v>
                </c:pt>
                <c:pt idx="111">
                  <c:v>9.5</c:v>
                </c:pt>
                <c:pt idx="112">
                  <c:v>9.6999999999999993</c:v>
                </c:pt>
                <c:pt idx="113">
                  <c:v>9.9</c:v>
                </c:pt>
                <c:pt idx="114">
                  <c:v>10.4</c:v>
                </c:pt>
                <c:pt idx="115">
                  <c:v>10.1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1C-40EE-B557-B31B76CD7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511488"/>
        <c:axId val="304513840"/>
      </c:lineChart>
      <c:catAx>
        <c:axId val="3045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13840"/>
        <c:crosses val="autoZero"/>
        <c:auto val="1"/>
        <c:lblAlgn val="ctr"/>
        <c:lblOffset val="100"/>
        <c:noMultiLvlLbl val="0"/>
      </c:catAx>
      <c:valAx>
        <c:axId val="3045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Betekenis stiefvader naar 'beginleeftijd'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Voor mij echte vader (nog bij moeder)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84.615385000000003</c:v>
                </c:pt>
                <c:pt idx="1">
                  <c:v>86.046512000000007</c:v>
                </c:pt>
                <c:pt idx="2">
                  <c:v>78.125</c:v>
                </c:pt>
                <c:pt idx="3">
                  <c:v>68.539326000000003</c:v>
                </c:pt>
                <c:pt idx="4">
                  <c:v>69.565217000000004</c:v>
                </c:pt>
                <c:pt idx="5">
                  <c:v>64.957265000000007</c:v>
                </c:pt>
                <c:pt idx="6">
                  <c:v>60.952381000000003</c:v>
                </c:pt>
                <c:pt idx="7">
                  <c:v>46.017699</c:v>
                </c:pt>
                <c:pt idx="8">
                  <c:v>44.444443999999997</c:v>
                </c:pt>
                <c:pt idx="9">
                  <c:v>43.333333000000003</c:v>
                </c:pt>
                <c:pt idx="10">
                  <c:v>43.965516999999998</c:v>
                </c:pt>
                <c:pt idx="11">
                  <c:v>39.156627</c:v>
                </c:pt>
                <c:pt idx="12">
                  <c:v>37.254902000000001</c:v>
                </c:pt>
                <c:pt idx="13">
                  <c:v>41.121495000000003</c:v>
                </c:pt>
                <c:pt idx="14">
                  <c:v>36</c:v>
                </c:pt>
                <c:pt idx="15">
                  <c:v>21.951219999999999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Gedraagt zich als echte vader (nog bij moeder)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82.051282</c:v>
                </c:pt>
                <c:pt idx="1">
                  <c:v>81.395348999999996</c:v>
                </c:pt>
                <c:pt idx="2">
                  <c:v>75</c:v>
                </c:pt>
                <c:pt idx="3">
                  <c:v>76.404494</c:v>
                </c:pt>
                <c:pt idx="4">
                  <c:v>71.739130000000003</c:v>
                </c:pt>
                <c:pt idx="5">
                  <c:v>69.230768999999995</c:v>
                </c:pt>
                <c:pt idx="6">
                  <c:v>63.809524000000003</c:v>
                </c:pt>
                <c:pt idx="7">
                  <c:v>48.672566000000003</c:v>
                </c:pt>
                <c:pt idx="8">
                  <c:v>49.382716000000002</c:v>
                </c:pt>
                <c:pt idx="9">
                  <c:v>52.5</c:v>
                </c:pt>
                <c:pt idx="10">
                  <c:v>50</c:v>
                </c:pt>
                <c:pt idx="11">
                  <c:v>46.987952</c:v>
                </c:pt>
                <c:pt idx="12">
                  <c:v>45.098039</c:v>
                </c:pt>
                <c:pt idx="13">
                  <c:v>50.467289999999998</c:v>
                </c:pt>
                <c:pt idx="14">
                  <c:v>45.333333000000003</c:v>
                </c:pt>
                <c:pt idx="15">
                  <c:v>30.894309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Voor mij echte vader (gescheiden)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30</c:v>
                </c:pt>
                <c:pt idx="4">
                  <c:v>18.75</c:v>
                </c:pt>
                <c:pt idx="5">
                  <c:v>20</c:v>
                </c:pt>
                <c:pt idx="6">
                  <c:v>15.789474</c:v>
                </c:pt>
                <c:pt idx="7">
                  <c:v>18.181818</c:v>
                </c:pt>
                <c:pt idx="8">
                  <c:v>20</c:v>
                </c:pt>
                <c:pt idx="9">
                  <c:v>26.315788999999999</c:v>
                </c:pt>
                <c:pt idx="10">
                  <c:v>22.222221999999999</c:v>
                </c:pt>
                <c:pt idx="11">
                  <c:v>7.1428570999999996</c:v>
                </c:pt>
                <c:pt idx="12">
                  <c:v>5</c:v>
                </c:pt>
                <c:pt idx="13">
                  <c:v>7.6923076999999997</c:v>
                </c:pt>
                <c:pt idx="14">
                  <c:v>12.5</c:v>
                </c:pt>
                <c:pt idx="15">
                  <c:v>8.3333332999999996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Gedraagt zich als echte vader (gescheiden)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0</c:v>
                </c:pt>
                <c:pt idx="1">
                  <c:v>7.1428570999999996</c:v>
                </c:pt>
                <c:pt idx="2">
                  <c:v>12.5</c:v>
                </c:pt>
                <c:pt idx="3">
                  <c:v>30</c:v>
                </c:pt>
                <c:pt idx="4">
                  <c:v>25</c:v>
                </c:pt>
                <c:pt idx="5">
                  <c:v>30</c:v>
                </c:pt>
                <c:pt idx="6">
                  <c:v>26.315788999999999</c:v>
                </c:pt>
                <c:pt idx="7">
                  <c:v>18.181818</c:v>
                </c:pt>
                <c:pt idx="8">
                  <c:v>33.333333000000003</c:v>
                </c:pt>
                <c:pt idx="9">
                  <c:v>31.578946999999999</c:v>
                </c:pt>
                <c:pt idx="10">
                  <c:v>22.222221999999999</c:v>
                </c:pt>
                <c:pt idx="11">
                  <c:v>14.285714</c:v>
                </c:pt>
                <c:pt idx="12">
                  <c:v>10</c:v>
                </c:pt>
                <c:pt idx="13">
                  <c:v>0</c:v>
                </c:pt>
                <c:pt idx="14">
                  <c:v>12.5</c:v>
                </c:pt>
                <c:pt idx="15">
                  <c:v>16.666667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514232"/>
        <c:axId val="304507176"/>
      </c:lineChart>
      <c:catAx>
        <c:axId val="30451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07176"/>
        <c:crosses val="autoZero"/>
        <c:auto val="1"/>
        <c:lblAlgn val="ctr"/>
        <c:lblOffset val="100"/>
        <c:noMultiLvlLbl val="0"/>
      </c:catAx>
      <c:valAx>
        <c:axId val="30450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1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AFA2-7F6F-4AF0-81E3-E25AF1C6541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63182-8781-41D3-B219-28088757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774A-736D-4B4A-9202-1B77641DAF0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603F-F631-4807-A79C-2CBCFCB7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18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20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6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E95-F24F-4C6E-A7C5-783EB27F83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9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95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E95-F24F-4C6E-A7C5-783EB27F83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1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9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6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32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E95-F24F-4C6E-A7C5-783EB27F83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73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Positieve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r>
              <a:rPr lang="en-US" dirty="0" smtClean="0"/>
              <a:t> op </a:t>
            </a:r>
            <a:r>
              <a:rPr lang="en-US" dirty="0" err="1" smtClean="0"/>
              <a:t>toename</a:t>
            </a:r>
            <a:r>
              <a:rPr lang="en-US" dirty="0" smtClean="0"/>
              <a:t> in </a:t>
            </a:r>
            <a:r>
              <a:rPr lang="en-US" dirty="0" err="1" smtClean="0"/>
              <a:t>arbeidsdeelname</a:t>
            </a:r>
            <a:r>
              <a:rPr lang="en-US" dirty="0" smtClean="0"/>
              <a:t> </a:t>
            </a:r>
            <a:r>
              <a:rPr lang="en-US" dirty="0" err="1" smtClean="0"/>
              <a:t>vrouwen</a:t>
            </a:r>
            <a:endParaRPr lang="en-US" dirty="0" smtClean="0"/>
          </a:p>
          <a:p>
            <a:pPr lvl="1"/>
            <a:r>
              <a:rPr lang="en-US" dirty="0" smtClean="0"/>
              <a:t>+2.3 tot +3.3 </a:t>
            </a:r>
            <a:r>
              <a:rPr lang="en-US" dirty="0" err="1" smtClean="0"/>
              <a:t>procentpunten</a:t>
            </a:r>
            <a:r>
              <a:rPr lang="en-US" dirty="0" smtClean="0"/>
              <a:t> </a:t>
            </a:r>
            <a:r>
              <a:rPr lang="en-US" dirty="0" err="1" smtClean="0"/>
              <a:t>toename</a:t>
            </a:r>
            <a:r>
              <a:rPr lang="en-US" dirty="0" smtClean="0"/>
              <a:t> in </a:t>
            </a:r>
            <a:r>
              <a:rPr lang="en-US" dirty="0" err="1" smtClean="0"/>
              <a:t>deelname</a:t>
            </a:r>
            <a:endParaRPr lang="en-US" dirty="0" smtClean="0"/>
          </a:p>
          <a:p>
            <a:pPr lvl="1"/>
            <a:r>
              <a:rPr lang="en-US" dirty="0" smtClean="0"/>
              <a:t>+0.9 tot +1.4 </a:t>
            </a:r>
            <a:r>
              <a:rPr lang="en-US" dirty="0" err="1" smtClean="0"/>
              <a:t>uur</a:t>
            </a:r>
            <a:r>
              <a:rPr lang="en-US" dirty="0" smtClean="0"/>
              <a:t> </a:t>
            </a:r>
            <a:r>
              <a:rPr lang="en-US" dirty="0" err="1" smtClean="0"/>
              <a:t>toename</a:t>
            </a:r>
            <a:r>
              <a:rPr lang="en-US" dirty="0" smtClean="0"/>
              <a:t> in </a:t>
            </a:r>
            <a:r>
              <a:rPr lang="en-US" dirty="0" err="1" smtClean="0"/>
              <a:t>uren</a:t>
            </a:r>
            <a:r>
              <a:rPr lang="en-US" dirty="0" smtClean="0"/>
              <a:t> per week (</a:t>
            </a:r>
            <a:r>
              <a:rPr lang="en-US" dirty="0" err="1" smtClean="0"/>
              <a:t>allen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Ongeveer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kwart</a:t>
            </a:r>
            <a:r>
              <a:rPr lang="en-US" dirty="0" smtClean="0"/>
              <a:t> /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derde</a:t>
            </a:r>
            <a:r>
              <a:rPr lang="en-US" dirty="0" smtClean="0"/>
              <a:t> van de trend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Zwakkere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lager </a:t>
            </a:r>
            <a:r>
              <a:rPr lang="en-US" dirty="0" err="1" smtClean="0"/>
              <a:t>opgeleide</a:t>
            </a:r>
            <a:r>
              <a:rPr lang="en-US" dirty="0" smtClean="0"/>
              <a:t> </a:t>
            </a:r>
            <a:r>
              <a:rPr lang="en-US" dirty="0" err="1" smtClean="0"/>
              <a:t>vrouwen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Toename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kinderopvang</a:t>
            </a:r>
            <a:r>
              <a:rPr lang="en-US" dirty="0" smtClean="0"/>
              <a:t> </a:t>
            </a:r>
            <a:r>
              <a:rPr lang="en-US" dirty="0" err="1" smtClean="0"/>
              <a:t>deels</a:t>
            </a:r>
            <a:r>
              <a:rPr lang="en-US" dirty="0" smtClean="0"/>
              <a:t> </a:t>
            </a:r>
            <a:r>
              <a:rPr lang="en-US" dirty="0" err="1" smtClean="0"/>
              <a:t>subsitutie</a:t>
            </a:r>
            <a:endParaRPr lang="en-US" dirty="0" smtClean="0"/>
          </a:p>
          <a:p>
            <a:pPr lvl="1"/>
            <a:r>
              <a:rPr lang="nl-NL" dirty="0" smtClean="0"/>
              <a:t>Verlaging/verhoging subsidie leidt tot substitutie formele en informele zorg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EE0-BD6C-43D6-91AD-9FD1151F1C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9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5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1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78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9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6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3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EBE-50B1-4A59-8281-93473533D96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00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08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EBE-50B1-4A59-8281-93473533D96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6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327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60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0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9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1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7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7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45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D947-1BE8-43DC-8639-5E2C5D89CDEA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0F18-563D-44E9-BB90-9AE91BD973C5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24-82D7-4D59-9571-A11B081841A6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349B-096A-4B42-9A41-CE46010F445A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60AF-D7F0-432C-93CF-E40CE68C0B80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EBDA-2296-4D82-A4CC-79FDCF87C97D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0DA-C619-4EBA-9599-F40576E6ABE2}" type="datetime1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27E1-A7A5-4942-8FDF-28139D434293}" type="datetime1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C808-87A1-4912-9FE7-9AB4EAC2B4C2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16CC-4504-4C79-B4DE-470B9B2A7AB8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CB2-19DD-4004-A7BA-CFB5CA79E9A5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69B0-08F9-4C3E-A9A2-43764DFAD23E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Matthijs Kalmijn</a:t>
            </a:r>
          </a:p>
          <a:p>
            <a:r>
              <a:rPr lang="en-US" dirty="0" smtClean="0"/>
              <a:t>2017-2018</a:t>
            </a:r>
          </a:p>
          <a:p>
            <a:endParaRPr lang="en-US" dirty="0" smtClean="0"/>
          </a:p>
          <a:p>
            <a:r>
              <a:rPr lang="en-US" dirty="0" err="1" smtClean="0"/>
              <a:t>Gastcollege</a:t>
            </a:r>
            <a:r>
              <a:rPr lang="en-US" dirty="0" smtClean="0"/>
              <a:t> </a:t>
            </a:r>
            <a:r>
              <a:rPr lang="en-US" dirty="0" err="1" smtClean="0"/>
              <a:t>Inleiding</a:t>
            </a:r>
            <a:r>
              <a:rPr lang="en-US" dirty="0" smtClean="0"/>
              <a:t> </a:t>
            </a:r>
            <a:r>
              <a:rPr lang="en-US" dirty="0" err="1" smtClean="0"/>
              <a:t>Sociologie</a:t>
            </a:r>
            <a:r>
              <a:rPr lang="en-US" dirty="0" smtClean="0"/>
              <a:t> UvA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Introductie</a:t>
            </a:r>
            <a:r>
              <a:rPr lang="en-US" dirty="0" smtClean="0"/>
              <a:t> in de </a:t>
            </a:r>
            <a:r>
              <a:rPr lang="en-US" dirty="0" err="1" smtClean="0"/>
              <a:t>sociologie</a:t>
            </a:r>
            <a:r>
              <a:rPr lang="en-US" dirty="0" smtClean="0"/>
              <a:t> van </a:t>
            </a:r>
            <a:r>
              <a:rPr lang="en-US" dirty="0" err="1" smtClean="0"/>
              <a:t>gezin</a:t>
            </a:r>
            <a:r>
              <a:rPr lang="en-US" dirty="0" smtClean="0"/>
              <a:t> en </a:t>
            </a:r>
            <a:r>
              <a:rPr lang="en-US" dirty="0" err="1" smtClean="0"/>
              <a:t>levensloop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Theorieën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Preferenties</a:t>
            </a:r>
            <a:r>
              <a:rPr lang="en-US" dirty="0" smtClean="0"/>
              <a:t> partners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Similariteitsmodel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Competitiemodel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Ontmoetingskansen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Groepsgrootte</a:t>
            </a:r>
            <a:r>
              <a:rPr lang="en-US" dirty="0" smtClean="0"/>
              <a:t> en </a:t>
            </a:r>
            <a:r>
              <a:rPr lang="en-US" dirty="0" err="1" smtClean="0"/>
              <a:t>sekseratio’s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huwelijksmarkten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025" y="65532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Matthijs Kalmijn 1998 (</a:t>
            </a:r>
            <a:r>
              <a:rPr lang="en-US" sz="1400" dirty="0" err="1" smtClean="0"/>
              <a:t>overzichtsartikel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18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</a:t>
            </a:r>
            <a:r>
              <a:rPr lang="en-US" dirty="0" err="1" smtClean="0"/>
              <a:t>Similariteitsmodel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63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Similariteit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attraction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Bevestiging</a:t>
            </a:r>
            <a:r>
              <a:rPr lang="en-US" dirty="0"/>
              <a:t> </a:t>
            </a:r>
            <a:r>
              <a:rPr lang="en-US" i="1" dirty="0" err="1"/>
              <a:t>meningen</a:t>
            </a:r>
            <a:r>
              <a:rPr lang="en-US" i="1" dirty="0"/>
              <a:t> en </a:t>
            </a:r>
            <a:r>
              <a:rPr lang="en-US" i="1" dirty="0" err="1"/>
              <a:t>denkwijzen</a:t>
            </a:r>
            <a:endParaRPr lang="en-US" dirty="0"/>
          </a:p>
          <a:p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/>
              <a:t>gemeenschappelijke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 smtClean="0"/>
              <a:t>Vergemakkelijkt</a:t>
            </a:r>
            <a:r>
              <a:rPr lang="en-US" dirty="0" smtClean="0"/>
              <a:t> </a:t>
            </a:r>
            <a:r>
              <a:rPr lang="en-US" dirty="0" err="1"/>
              <a:t>communicatie</a:t>
            </a:r>
            <a:r>
              <a:rPr lang="en-US" dirty="0"/>
              <a:t> (</a:t>
            </a:r>
            <a:r>
              <a:rPr lang="en-US" i="1" dirty="0"/>
              <a:t>common universe of </a:t>
            </a:r>
            <a:r>
              <a:rPr lang="en-US" i="1" dirty="0" smtClean="0"/>
              <a:t>discourse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Don Byrne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5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</a:t>
            </a:r>
            <a:r>
              <a:rPr lang="en-US" dirty="0" err="1" smtClean="0"/>
              <a:t>Competitiemodel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i="1" dirty="0"/>
              <a:t>resource </a:t>
            </a:r>
            <a:r>
              <a:rPr lang="en-US" dirty="0"/>
              <a:t>(</a:t>
            </a:r>
            <a:r>
              <a:rPr lang="en-US" dirty="0" err="1"/>
              <a:t>hulpbron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Gedeelde</a:t>
            </a:r>
            <a:r>
              <a:rPr lang="en-US" dirty="0" smtClean="0"/>
              <a:t> status</a:t>
            </a:r>
          </a:p>
          <a:p>
            <a:pPr lvl="1"/>
            <a:r>
              <a:rPr lang="en-US" dirty="0" err="1" smtClean="0"/>
              <a:t>Gedeeld</a:t>
            </a:r>
            <a:r>
              <a:rPr lang="en-US" dirty="0" smtClean="0"/>
              <a:t> </a:t>
            </a:r>
            <a:r>
              <a:rPr lang="en-US" dirty="0" err="1" smtClean="0"/>
              <a:t>inkomen</a:t>
            </a:r>
            <a:r>
              <a:rPr lang="en-US" dirty="0" smtClean="0"/>
              <a:t> (en prestige)</a:t>
            </a:r>
          </a:p>
          <a:p>
            <a:endParaRPr lang="en-US" dirty="0" smtClean="0"/>
          </a:p>
          <a:p>
            <a:r>
              <a:rPr lang="en-US" dirty="0" err="1" smtClean="0"/>
              <a:t>Symmetrische</a:t>
            </a:r>
            <a:r>
              <a:rPr lang="en-US" dirty="0" smtClean="0"/>
              <a:t> versus </a:t>
            </a:r>
            <a:r>
              <a:rPr lang="en-US" dirty="0" err="1" smtClean="0"/>
              <a:t>asymmetrische</a:t>
            </a:r>
            <a:r>
              <a:rPr lang="en-US" dirty="0" smtClean="0"/>
              <a:t> </a:t>
            </a:r>
            <a:r>
              <a:rPr lang="en-US" dirty="0" err="1" smtClean="0"/>
              <a:t>competitie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Robert Mare, Matthijs Kalmijn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24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590800" y="12954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hoog</a:t>
            </a:r>
            <a:endParaRPr lang="en-GB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590800" y="28956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midden</a:t>
            </a:r>
            <a:endParaRPr lang="en-GB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590800" y="44958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laag</a:t>
            </a:r>
            <a:endParaRPr lang="en-GB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334000" y="12954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Vrouw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hoog</a:t>
            </a:r>
            <a:endParaRPr lang="en-GB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5334000" y="28956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Vrouw</a:t>
            </a:r>
            <a:endParaRPr lang="en-US" dirty="0"/>
          </a:p>
          <a:p>
            <a:pPr algn="ctr"/>
            <a:r>
              <a:rPr lang="en-US" dirty="0"/>
              <a:t>Status</a:t>
            </a:r>
          </a:p>
          <a:p>
            <a:pPr algn="ctr"/>
            <a:r>
              <a:rPr lang="en-US" dirty="0" err="1" smtClean="0"/>
              <a:t>midden</a:t>
            </a:r>
            <a:endParaRPr lang="en-GB" dirty="0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5334000" y="44958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Vrouw</a:t>
            </a:r>
            <a:endParaRPr lang="en-US" dirty="0"/>
          </a:p>
          <a:p>
            <a:pPr algn="ctr"/>
            <a:r>
              <a:rPr lang="en-US" dirty="0"/>
              <a:t>Status</a:t>
            </a:r>
          </a:p>
          <a:p>
            <a:pPr algn="ctr"/>
            <a:r>
              <a:rPr lang="en-US" dirty="0" err="1" smtClean="0"/>
              <a:t>laag</a:t>
            </a:r>
            <a:endParaRPr lang="en-GB" dirty="0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V="1">
            <a:off x="3810000" y="20574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 flipV="1">
            <a:off x="3810000" y="19050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3810000" y="182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 flipH="1" flipV="1">
            <a:off x="3886200" y="2133600"/>
            <a:ext cx="1447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3962400" y="2057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>
            <a:off x="4038600" y="1981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590800" y="12954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hoog</a:t>
            </a:r>
            <a:endParaRPr lang="en-GB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590800" y="28956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midden</a:t>
            </a:r>
            <a:endParaRPr lang="en-GB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590800" y="44958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laag</a:t>
            </a:r>
            <a:endParaRPr lang="en-GB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334000" y="12954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Vrouw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hoog</a:t>
            </a:r>
            <a:endParaRPr lang="en-GB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5334000" y="28956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/>
              <a:t>Vrouw</a:t>
            </a:r>
            <a:endParaRPr lang="en-US" dirty="0"/>
          </a:p>
          <a:p>
            <a:pPr algn="ctr"/>
            <a:r>
              <a:rPr lang="en-US" dirty="0"/>
              <a:t>Status</a:t>
            </a:r>
          </a:p>
          <a:p>
            <a:pPr algn="ctr"/>
            <a:r>
              <a:rPr lang="en-US" dirty="0" err="1" smtClean="0"/>
              <a:t>midden</a:t>
            </a:r>
            <a:endParaRPr lang="en-GB" dirty="0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5334000" y="44958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Vrouw</a:t>
            </a:r>
            <a:endParaRPr lang="en-US" dirty="0"/>
          </a:p>
          <a:p>
            <a:pPr algn="ctr"/>
            <a:r>
              <a:rPr lang="en-US" dirty="0"/>
              <a:t>Status</a:t>
            </a:r>
          </a:p>
          <a:p>
            <a:pPr algn="ctr"/>
            <a:r>
              <a:rPr lang="en-US" dirty="0" err="1" smtClean="0"/>
              <a:t>laag</a:t>
            </a:r>
            <a:endParaRPr lang="en-GB" dirty="0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V="1">
            <a:off x="3810000" y="20574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 flipV="1">
            <a:off x="3810000" y="19050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3810000" y="182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 flipH="1" flipV="1">
            <a:off x="3886200" y="2133600"/>
            <a:ext cx="1447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3962400" y="2057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>
            <a:off x="4038600" y="1981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590800" y="12954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hoog</a:t>
            </a:r>
            <a:endParaRPr lang="en-GB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590800" y="28956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midden</a:t>
            </a:r>
            <a:endParaRPr lang="en-GB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590800" y="44958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Man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laag</a:t>
            </a:r>
            <a:endParaRPr lang="en-GB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5334000" y="12954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Vrouw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hoog</a:t>
            </a:r>
            <a:endParaRPr lang="en-GB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5334000" y="28956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Vrouw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midden</a:t>
            </a:r>
            <a:endParaRPr lang="en-GB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5334000" y="44958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Vrouw</a:t>
            </a:r>
          </a:p>
          <a:p>
            <a:pPr algn="ctr"/>
            <a:r>
              <a:rPr lang="en-US"/>
              <a:t>Status</a:t>
            </a:r>
          </a:p>
          <a:p>
            <a:pPr algn="ctr"/>
            <a:r>
              <a:rPr lang="en-US"/>
              <a:t>laag</a:t>
            </a:r>
            <a:endParaRPr lang="en-GB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3810000" y="1828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38100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3810000" y="5029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</a:t>
            </a:r>
            <a:r>
              <a:rPr lang="en-US" dirty="0" err="1" smtClean="0"/>
              <a:t>Sekseratio’s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beschikbare</a:t>
            </a:r>
            <a:r>
              <a:rPr lang="en-US" dirty="0"/>
              <a:t> </a:t>
            </a:r>
            <a:r>
              <a:rPr lang="en-US" dirty="0" err="1"/>
              <a:t>mannen</a:t>
            </a:r>
            <a:r>
              <a:rPr lang="en-US" dirty="0"/>
              <a:t> in </a:t>
            </a:r>
            <a:r>
              <a:rPr lang="en-US" dirty="0" err="1"/>
              <a:t>groep</a:t>
            </a:r>
            <a:r>
              <a:rPr lang="en-US" dirty="0"/>
              <a:t> X / </a:t>
            </a:r>
            <a:r>
              <a:rPr lang="en-US" dirty="0" err="1"/>
              <a:t>beschikbare</a:t>
            </a:r>
            <a:r>
              <a:rPr lang="en-US" dirty="0"/>
              <a:t> </a:t>
            </a:r>
            <a:r>
              <a:rPr lang="en-US" dirty="0" err="1"/>
              <a:t>vrouwen</a:t>
            </a:r>
            <a:r>
              <a:rPr lang="en-US" dirty="0"/>
              <a:t> in </a:t>
            </a:r>
            <a:r>
              <a:rPr lang="en-US" dirty="0" err="1"/>
              <a:t>groep</a:t>
            </a:r>
            <a:r>
              <a:rPr lang="en-US" dirty="0"/>
              <a:t> X</a:t>
            </a:r>
          </a:p>
          <a:p>
            <a:endParaRPr lang="en-US" dirty="0"/>
          </a:p>
          <a:p>
            <a:endParaRPr lang="nl-NL" dirty="0" smtClean="0"/>
          </a:p>
          <a:p>
            <a:r>
              <a:rPr lang="nl-NL" dirty="0" err="1" smtClean="0"/>
              <a:t>Opleidingshypergamie</a:t>
            </a:r>
            <a:r>
              <a:rPr lang="nl-NL" dirty="0" smtClean="0"/>
              <a:t> </a:t>
            </a:r>
            <a:r>
              <a:rPr lang="nl-NL" dirty="0"/>
              <a:t>was gevolg van vraag/aanbod discrepantie</a:t>
            </a:r>
          </a:p>
          <a:p>
            <a:r>
              <a:rPr lang="nl-NL" dirty="0" smtClean="0"/>
              <a:t>Afname </a:t>
            </a:r>
            <a:r>
              <a:rPr lang="nl-NL" dirty="0" err="1"/>
              <a:t>hypergamie</a:t>
            </a:r>
            <a:r>
              <a:rPr lang="nl-NL" dirty="0"/>
              <a:t> bij hoog opgeleide mannen is gevolg van toenemend opleidingsniveau </a:t>
            </a:r>
            <a:r>
              <a:rPr lang="nl-NL" dirty="0" smtClean="0"/>
              <a:t>vrouwen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Kalmijn &amp; </a:t>
            </a:r>
            <a:r>
              <a:rPr lang="en-US" sz="1400" dirty="0" err="1" smtClean="0"/>
              <a:t>Uunk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12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huwelijksmarkten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Spatial </a:t>
            </a:r>
            <a:r>
              <a:rPr lang="en-US" dirty="0"/>
              <a:t>homogamy coefficient = </a:t>
            </a:r>
            <a:r>
              <a:rPr lang="en-US" dirty="0" smtClean="0"/>
              <a:t>0.23</a:t>
            </a:r>
          </a:p>
          <a:p>
            <a:pPr lvl="1"/>
            <a:r>
              <a:rPr lang="en-US" dirty="0" smtClean="0"/>
              <a:t>23 </a:t>
            </a:r>
            <a:r>
              <a:rPr lang="en-US" dirty="0" err="1" smtClean="0"/>
              <a:t>feitelijk</a:t>
            </a:r>
            <a:r>
              <a:rPr lang="en-US" dirty="0" smtClean="0"/>
              <a:t>; 102 km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i="1" dirty="0" smtClean="0"/>
              <a:t>random mating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/>
              <a:t>begeven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in </a:t>
            </a:r>
            <a:r>
              <a:rPr lang="en-US" dirty="0" err="1"/>
              <a:t>lokale</a:t>
            </a:r>
            <a:r>
              <a:rPr lang="en-US" dirty="0"/>
              <a:t> settings die </a:t>
            </a:r>
            <a:r>
              <a:rPr lang="en-US" dirty="0" err="1"/>
              <a:t>homogeen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van </a:t>
            </a:r>
            <a:r>
              <a:rPr lang="en-US" dirty="0" err="1"/>
              <a:t>samenstelling</a:t>
            </a:r>
            <a:endParaRPr lang="en-US" dirty="0"/>
          </a:p>
          <a:p>
            <a:r>
              <a:rPr lang="en-US" dirty="0" smtClean="0"/>
              <a:t>De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samenstelling</a:t>
            </a:r>
            <a:r>
              <a:rPr lang="en-US" dirty="0"/>
              <a:t> van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huwelijks-markten</a:t>
            </a:r>
            <a:r>
              <a:rPr lang="en-US" dirty="0"/>
              <a:t> </a:t>
            </a:r>
            <a:r>
              <a:rPr lang="en-US" dirty="0" err="1"/>
              <a:t>beinvloedt</a:t>
            </a:r>
            <a:r>
              <a:rPr lang="en-US" dirty="0"/>
              <a:t> de mate van </a:t>
            </a:r>
            <a:r>
              <a:rPr lang="en-US" dirty="0" err="1"/>
              <a:t>homogamie</a:t>
            </a:r>
            <a:r>
              <a:rPr lang="en-US" dirty="0"/>
              <a:t>/</a:t>
            </a:r>
            <a:r>
              <a:rPr lang="en-US" dirty="0" err="1"/>
              <a:t>endogamie</a:t>
            </a:r>
            <a:endParaRPr lang="en-US" dirty="0"/>
          </a:p>
          <a:p>
            <a:pPr lvl="1"/>
            <a:r>
              <a:rPr lang="en-US" dirty="0" smtClean="0"/>
              <a:t>School</a:t>
            </a:r>
            <a:r>
              <a:rPr lang="en-US" dirty="0"/>
              <a:t>, </a:t>
            </a:r>
            <a:r>
              <a:rPr lang="en-US" dirty="0" err="1"/>
              <a:t>werk</a:t>
            </a:r>
            <a:r>
              <a:rPr lang="en-US" dirty="0"/>
              <a:t>, </a:t>
            </a:r>
            <a:r>
              <a:rPr lang="en-US" dirty="0" err="1" smtClean="0"/>
              <a:t>buurt</a:t>
            </a:r>
            <a:r>
              <a:rPr lang="en-US" dirty="0" smtClean="0"/>
              <a:t>, </a:t>
            </a:r>
            <a:r>
              <a:rPr lang="en-US" dirty="0" err="1" smtClean="0"/>
              <a:t>vereniging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Scott Feld, Peter </a:t>
            </a:r>
            <a:r>
              <a:rPr lang="en-US" sz="1400" dirty="0" err="1" smtClean="0"/>
              <a:t>Blau</a:t>
            </a:r>
            <a:r>
              <a:rPr lang="en-US" sz="1400" dirty="0" smtClean="0"/>
              <a:t>, Karen </a:t>
            </a:r>
            <a:r>
              <a:rPr lang="en-US" sz="1400" dirty="0" err="1" smtClean="0"/>
              <a:t>Haandrikman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99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Filtertheorie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Bernard </a:t>
            </a:r>
            <a:r>
              <a:rPr lang="en-US" sz="1400" dirty="0" err="1"/>
              <a:t>Murstein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543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14800" y="30099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MARKET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2514600"/>
            <a:ext cx="1981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POOL OF CANDIDATES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590800" y="3429000"/>
            <a:ext cx="1371600" cy="457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73129" y="3429000"/>
            <a:ext cx="1371600" cy="457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70174" y="486537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processen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Keuze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Restrictie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48678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Psychologische</a:t>
            </a:r>
            <a:r>
              <a:rPr lang="en-US" dirty="0" smtClean="0"/>
              <a:t> </a:t>
            </a:r>
            <a:r>
              <a:rPr lang="en-US" dirty="0" err="1" smtClean="0"/>
              <a:t>processen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Attraction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Empirisch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1600" dirty="0" err="1" smtClean="0"/>
              <a:t>Skopek</a:t>
            </a:r>
            <a:r>
              <a:rPr lang="en-US" sz="1600" dirty="0" smtClean="0"/>
              <a:t> et al. (2011). Who contacts whom? European Sociological Review, 27, 180-195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468720"/>
              </p:ext>
            </p:extLst>
          </p:nvPr>
        </p:nvGraphicFramePr>
        <p:xfrm>
          <a:off x="762000" y="2209801"/>
          <a:ext cx="7010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1524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</a:t>
            </a:r>
            <a:r>
              <a:rPr lang="en-US" dirty="0" err="1" smtClean="0"/>
              <a:t>sectionele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van </a:t>
            </a:r>
            <a:r>
              <a:rPr lang="en-US" dirty="0" err="1" smtClean="0"/>
              <a:t>kansverhoudingen</a:t>
            </a:r>
            <a:r>
              <a:rPr lang="en-US" dirty="0" smtClean="0"/>
              <a:t> via multivariate regressive in online data (Big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441326"/>
            <a:ext cx="5474493" cy="7299325"/>
          </a:xfrm>
        </p:spPr>
      </p:pic>
    </p:spTree>
    <p:extLst>
      <p:ext uri="{BB962C8B-B14F-4D97-AF65-F5344CB8AC3E}">
        <p14:creationId xmlns:p14="http://schemas.microsoft.com/office/powerpoint/2010/main" val="17425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</a:t>
            </a:r>
            <a:r>
              <a:rPr lang="en-US" b="1" dirty="0" err="1" smtClean="0"/>
              <a:t>Gezin</a:t>
            </a:r>
            <a:r>
              <a:rPr lang="en-US" b="1" dirty="0" smtClean="0"/>
              <a:t> en </a:t>
            </a:r>
            <a:r>
              <a:rPr lang="en-US" b="1" dirty="0" err="1" smtClean="0"/>
              <a:t>ongelijkheid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5725"/>
            <a:ext cx="3124200" cy="24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4781"/>
            <a:ext cx="3276600" cy="2511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5860"/>
            <a:ext cx="3276600" cy="21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Werken over de levensloop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2" y="2256419"/>
            <a:ext cx="3742838" cy="22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17" y="2256419"/>
            <a:ext cx="3686883" cy="22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798017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Vrouwen</a:t>
            </a:r>
            <a:r>
              <a:rPr lang="en-US" dirty="0" smtClean="0"/>
              <a:t> </a:t>
            </a:r>
            <a:r>
              <a:rPr lang="en-US" dirty="0" err="1" smtClean="0"/>
              <a:t>geboren</a:t>
            </a:r>
            <a:r>
              <a:rPr lang="en-US" dirty="0" smtClean="0"/>
              <a:t> in 1935-1944                               </a:t>
            </a:r>
            <a:r>
              <a:rPr lang="en-US" dirty="0" err="1" smtClean="0"/>
              <a:t>Vrouwen</a:t>
            </a:r>
            <a:r>
              <a:rPr lang="en-US" dirty="0" smtClean="0"/>
              <a:t> in 2009 (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cohorten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‘Wage gap’ over de levensloop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54BF-3C42-4F70-ABD4-EDC0B8D33A2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71767"/>
              </p:ext>
            </p:extLst>
          </p:nvPr>
        </p:nvGraphicFramePr>
        <p:xfrm>
          <a:off x="304800" y="2153940"/>
          <a:ext cx="3733800" cy="241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24329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Pay gap = (Uurloon </a:t>
            </a:r>
            <a:r>
              <a:rPr lang="nl-NL" sz="1200" baseline="-25000" dirty="0" smtClean="0"/>
              <a:t>mannen</a:t>
            </a:r>
            <a:r>
              <a:rPr lang="nl-NL" sz="1200" dirty="0" smtClean="0"/>
              <a:t> –  Uurloon </a:t>
            </a:r>
            <a:r>
              <a:rPr lang="nl-NL" sz="1200" baseline="-25000" dirty="0"/>
              <a:t>vrouwen</a:t>
            </a:r>
            <a:r>
              <a:rPr lang="nl-NL" sz="1200" dirty="0" smtClean="0"/>
              <a:t>) / Uurloon </a:t>
            </a:r>
            <a:r>
              <a:rPr lang="nl-NL" sz="1200" baseline="-25000" dirty="0" smtClean="0"/>
              <a:t>mannen</a:t>
            </a:r>
          </a:p>
          <a:p>
            <a:r>
              <a:rPr lang="nl-NL" sz="1200" dirty="0" smtClean="0"/>
              <a:t>Percentage dat vrouwen minder verdienen</a:t>
            </a:r>
          </a:p>
          <a:p>
            <a:r>
              <a:rPr lang="nl-NL" sz="1200" dirty="0" smtClean="0"/>
              <a:t>OECD data 2014</a:t>
            </a:r>
            <a:endParaRPr lang="en-US" sz="1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75" y="2153941"/>
            <a:ext cx="3711025" cy="26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524329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CBS: Loonkloof vrouwen en mannen, feit of fictie?</a:t>
            </a:r>
          </a:p>
          <a:p>
            <a:r>
              <a:rPr lang="en-US" sz="1200" dirty="0" smtClean="0"/>
              <a:t>CBS </a:t>
            </a:r>
            <a:r>
              <a:rPr lang="en-US" sz="1200" dirty="0" err="1" smtClean="0"/>
              <a:t>Webmagazine</a:t>
            </a:r>
            <a:r>
              <a:rPr lang="en-US" sz="1200" dirty="0" smtClean="0"/>
              <a:t>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00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Theorieën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Specialisatiemodel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Normen</a:t>
            </a:r>
            <a:r>
              <a:rPr lang="en-US" dirty="0" smtClean="0"/>
              <a:t> en </a:t>
            </a:r>
            <a:r>
              <a:rPr lang="en-US" dirty="0" err="1" smtClean="0"/>
              <a:t>waarden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Institutionele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Specialisatiemodel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Gezin als fabriek</a:t>
            </a:r>
          </a:p>
          <a:p>
            <a:pPr lvl="1"/>
            <a:r>
              <a:rPr lang="nl-NL" dirty="0" smtClean="0"/>
              <a:t>Individuele productie</a:t>
            </a:r>
          </a:p>
          <a:p>
            <a:pPr lvl="1"/>
            <a:r>
              <a:rPr lang="nl-NL" dirty="0" smtClean="0"/>
              <a:t>Collectieve opbrengst </a:t>
            </a:r>
          </a:p>
          <a:p>
            <a:r>
              <a:rPr lang="nl-NL" dirty="0" smtClean="0"/>
              <a:t>Comparatieve voordelen als:</a:t>
            </a:r>
          </a:p>
          <a:p>
            <a:pPr lvl="1"/>
            <a:r>
              <a:rPr lang="nl-NL" dirty="0" smtClean="0"/>
              <a:t>De man of vrouw relatief ‘productiever’ is in taak A dan in taak B</a:t>
            </a:r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5532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Gary Becker (</a:t>
            </a:r>
            <a:r>
              <a:rPr lang="en-US" sz="1400" dirty="0" err="1" smtClean="0"/>
              <a:t>econoom</a:t>
            </a:r>
            <a:r>
              <a:rPr lang="en-US" sz="1400" dirty="0" smtClean="0"/>
              <a:t>), Valerie Oppenheimer, Hans-Peter </a:t>
            </a:r>
            <a:r>
              <a:rPr lang="en-US" sz="1400" dirty="0" err="1" smtClean="0"/>
              <a:t>Blossfeld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Voordelen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Nadelen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Hogere totale opbrengst voor het huishouden (</a:t>
            </a:r>
            <a:r>
              <a:rPr lang="nl-NL" i="1" dirty="0" smtClean="0"/>
              <a:t>efficiency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Minder tijdsdruk</a:t>
            </a:r>
          </a:p>
          <a:p>
            <a:endParaRPr lang="nl-NL" dirty="0"/>
          </a:p>
          <a:p>
            <a:r>
              <a:rPr lang="nl-NL" dirty="0" smtClean="0"/>
              <a:t>Lagere transactiekosten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Specialisatie</a:t>
            </a:r>
            <a:r>
              <a:rPr lang="en-US" dirty="0" smtClean="0"/>
              <a:t> is </a:t>
            </a:r>
            <a:r>
              <a:rPr lang="en-US" dirty="0" err="1" smtClean="0"/>
              <a:t>riskant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Emotionele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r>
              <a:rPr lang="en-US" dirty="0" smtClean="0"/>
              <a:t> van </a:t>
            </a:r>
            <a:r>
              <a:rPr lang="en-US" dirty="0" err="1" smtClean="0"/>
              <a:t>afhankelijkheid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Asymmetrie</a:t>
            </a:r>
            <a:r>
              <a:rPr lang="en-US" dirty="0" smtClean="0"/>
              <a:t> door status </a:t>
            </a:r>
            <a:r>
              <a:rPr lang="en-US" dirty="0" err="1" smtClean="0"/>
              <a:t>onbetaald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voor- en nadelen van specialisatie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2. Normen en waarden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8848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Normen</a:t>
            </a:r>
            <a:r>
              <a:rPr lang="en-US" dirty="0" smtClean="0"/>
              <a:t> en </a:t>
            </a:r>
            <a:r>
              <a:rPr lang="en-US" dirty="0" err="1" smtClean="0"/>
              <a:t>waarden</a:t>
            </a:r>
            <a:r>
              <a:rPr lang="en-US" dirty="0" smtClean="0"/>
              <a:t> over gender</a:t>
            </a:r>
          </a:p>
          <a:p>
            <a:pPr lvl="1"/>
            <a:r>
              <a:rPr lang="en-US" dirty="0" smtClean="0"/>
              <a:t>Gender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socialisatie</a:t>
            </a:r>
            <a:endParaRPr lang="en-US" dirty="0" smtClean="0"/>
          </a:p>
          <a:p>
            <a:pPr lvl="1"/>
            <a:r>
              <a:rPr lang="en-US" i="1" dirty="0" smtClean="0"/>
              <a:t>Doing gender </a:t>
            </a:r>
            <a:r>
              <a:rPr lang="en-US" dirty="0" smtClean="0"/>
              <a:t>(</a:t>
            </a:r>
            <a:r>
              <a:rPr lang="en-US" dirty="0" err="1" smtClean="0"/>
              <a:t>mannen</a:t>
            </a:r>
            <a:r>
              <a:rPr lang="en-US" dirty="0" smtClean="0"/>
              <a:t> en </a:t>
            </a:r>
            <a:r>
              <a:rPr lang="en-US" dirty="0" err="1" smtClean="0"/>
              <a:t>vrouwen</a:t>
            </a:r>
            <a:r>
              <a:rPr lang="en-US" dirty="0" smtClean="0"/>
              <a:t>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Normen en waarden over kinderen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Catherine Hakim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46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97443" cy="402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21" y="646460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Bron: SCP; Portegijs e.a. (2006), eigen grafiek.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Institutionele effecten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Subsidie voor kinderopvang (+)</a:t>
            </a:r>
          </a:p>
          <a:p>
            <a:r>
              <a:rPr lang="nl-NL" dirty="0" smtClean="0"/>
              <a:t>Gezamenlijk of apart belasten (-)</a:t>
            </a:r>
          </a:p>
          <a:p>
            <a:r>
              <a:rPr lang="nl-NL" dirty="0" smtClean="0"/>
              <a:t>Ouderschapsverlof (+/-)</a:t>
            </a:r>
          </a:p>
          <a:p>
            <a:r>
              <a:rPr lang="nl-NL" dirty="0" smtClean="0"/>
              <a:t>Schooltijden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6925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1834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Empirisch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5105400" cy="3763963"/>
          </a:xfrm>
        </p:spPr>
        <p:txBody>
          <a:bodyPr>
            <a:normAutofit/>
          </a:bodyPr>
          <a:lstStyle/>
          <a:p>
            <a:r>
              <a:rPr lang="nl-NL" dirty="0" smtClean="0"/>
              <a:t>Wet </a:t>
            </a:r>
            <a:r>
              <a:rPr lang="nl-NL" dirty="0"/>
              <a:t>Kinderopvang </a:t>
            </a:r>
            <a:r>
              <a:rPr lang="nl-NL" dirty="0" smtClean="0"/>
              <a:t>2005</a:t>
            </a:r>
          </a:p>
          <a:p>
            <a:pPr lvl="1"/>
            <a:r>
              <a:rPr lang="nl-NL" dirty="0" smtClean="0"/>
              <a:t>Daling eigen bijdrage 2005-2009</a:t>
            </a:r>
          </a:p>
          <a:p>
            <a:r>
              <a:rPr lang="nl-NL" dirty="0" smtClean="0"/>
              <a:t>Effect </a:t>
            </a:r>
            <a:r>
              <a:rPr lang="nl-NL" dirty="0"/>
              <a:t>op wat</a:t>
            </a:r>
            <a:r>
              <a:rPr lang="nl-NL" dirty="0" smtClean="0"/>
              <a:t>…?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54BF-3C42-4F70-ABD4-EDC0B8D33A2C}" type="slidenum">
              <a:rPr lang="en-US" smtClean="0"/>
              <a:t>29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32172"/>
            <a:ext cx="2531947" cy="3606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2435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Kwantitatieve </a:t>
            </a:r>
            <a:r>
              <a:rPr lang="nl-NL" dirty="0" smtClean="0"/>
              <a:t>beleidsevaluatie met voor- en nameting op </a:t>
            </a:r>
            <a:r>
              <a:rPr lang="nl-NL" dirty="0" err="1" smtClean="0"/>
              <a:t>macro-niveau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381000"/>
            <a:ext cx="5410200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Kwantitatieve beleidsevaluatie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905000"/>
            <a:ext cx="5353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3013965"/>
            <a:ext cx="166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 = difference in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Bevindingen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op </a:t>
            </a:r>
            <a:r>
              <a:rPr lang="en-US" dirty="0" err="1"/>
              <a:t>toename</a:t>
            </a:r>
            <a:r>
              <a:rPr lang="en-US" dirty="0"/>
              <a:t> in </a:t>
            </a:r>
            <a:r>
              <a:rPr lang="en-US" dirty="0" err="1"/>
              <a:t>arbeidsdeelname</a:t>
            </a:r>
            <a:r>
              <a:rPr lang="en-US" dirty="0"/>
              <a:t> </a:t>
            </a:r>
            <a:r>
              <a:rPr lang="en-US" dirty="0" err="1"/>
              <a:t>vrouwen</a:t>
            </a:r>
            <a:endParaRPr lang="en-US" dirty="0"/>
          </a:p>
          <a:p>
            <a:pPr lvl="1"/>
            <a:r>
              <a:rPr lang="en-US" dirty="0"/>
              <a:t>+2.3 tot +3.3 </a:t>
            </a:r>
            <a:r>
              <a:rPr lang="en-US" dirty="0" err="1"/>
              <a:t>procentpunten</a:t>
            </a:r>
            <a:r>
              <a:rPr lang="en-US" dirty="0"/>
              <a:t> </a:t>
            </a:r>
            <a:r>
              <a:rPr lang="en-US" dirty="0" err="1"/>
              <a:t>toename</a:t>
            </a:r>
            <a:r>
              <a:rPr lang="en-US" dirty="0"/>
              <a:t> in </a:t>
            </a:r>
            <a:r>
              <a:rPr lang="en-US" dirty="0" err="1"/>
              <a:t>deelname</a:t>
            </a:r>
            <a:endParaRPr lang="en-US" dirty="0"/>
          </a:p>
          <a:p>
            <a:pPr lvl="1"/>
            <a:r>
              <a:rPr lang="en-US" dirty="0"/>
              <a:t>+0.9 tot +1.4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toename</a:t>
            </a:r>
            <a:r>
              <a:rPr lang="en-US" dirty="0"/>
              <a:t> in </a:t>
            </a:r>
            <a:r>
              <a:rPr lang="en-US" dirty="0" err="1"/>
              <a:t>uren</a:t>
            </a:r>
            <a:r>
              <a:rPr lang="en-US" dirty="0"/>
              <a:t> per week (</a:t>
            </a:r>
            <a:r>
              <a:rPr lang="en-US" dirty="0" err="1"/>
              <a:t>allen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Ongeveer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kwart</a:t>
            </a:r>
            <a:r>
              <a:rPr lang="en-US" dirty="0"/>
              <a:t> /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van de trend</a:t>
            </a:r>
          </a:p>
          <a:p>
            <a:pPr lvl="1"/>
            <a:endParaRPr lang="en-US" dirty="0"/>
          </a:p>
          <a:p>
            <a:r>
              <a:rPr lang="en-US" dirty="0" err="1"/>
              <a:t>Zwakkere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lager </a:t>
            </a:r>
            <a:r>
              <a:rPr lang="en-US" dirty="0" err="1"/>
              <a:t>opgeleide</a:t>
            </a:r>
            <a:r>
              <a:rPr lang="en-US" dirty="0"/>
              <a:t> </a:t>
            </a:r>
            <a:r>
              <a:rPr lang="en-US" dirty="0" err="1"/>
              <a:t>vrouwen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Toename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kinderopvang</a:t>
            </a:r>
            <a:r>
              <a:rPr lang="en-US" dirty="0"/>
              <a:t> </a:t>
            </a:r>
            <a:r>
              <a:rPr lang="en-US" dirty="0" err="1"/>
              <a:t>deels</a:t>
            </a:r>
            <a:r>
              <a:rPr lang="en-US" dirty="0"/>
              <a:t> </a:t>
            </a:r>
            <a:r>
              <a:rPr lang="en-US" dirty="0" err="1"/>
              <a:t>subsitutie</a:t>
            </a:r>
            <a:endParaRPr lang="en-US" dirty="0"/>
          </a:p>
          <a:p>
            <a:pPr lvl="1"/>
            <a:r>
              <a:rPr lang="nl-NL" dirty="0"/>
              <a:t>Verlaging/verhoging subsidie leidt tot substitutie formele en informele </a:t>
            </a:r>
            <a:r>
              <a:rPr lang="nl-NL" dirty="0" smtClean="0"/>
              <a:t>zorg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. De </a:t>
            </a:r>
            <a:r>
              <a:rPr lang="en-US" b="1" dirty="0" err="1" smtClean="0"/>
              <a:t>echtscheidingsrevolutie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04" y="1600200"/>
            <a:ext cx="60211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trend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78191672-E497-4FF2-B47D-61A8B00832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386318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5181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1985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276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1288" y="534726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1940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2349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Echtscheidings</a:t>
            </a:r>
            <a:r>
              <a:rPr lang="en-US" dirty="0"/>
              <a:t>-percentage = 39.6</a:t>
            </a:r>
          </a:p>
          <a:p>
            <a:r>
              <a:rPr lang="en-US" dirty="0" err="1"/>
              <a:t>verwacht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ontbindingen</a:t>
            </a:r>
            <a:r>
              <a:rPr lang="en-US" dirty="0"/>
              <a:t> door </a:t>
            </a:r>
            <a:r>
              <a:rPr lang="en-US" dirty="0" err="1"/>
              <a:t>scheiding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Instabiliteit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nieuw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Verweduwing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20571"/>
            <a:ext cx="8686800" cy="563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50" y="6508707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Poppel</a:t>
            </a:r>
            <a:r>
              <a:rPr lang="en-US" sz="1400" dirty="0"/>
              <a:t> &amp; Van </a:t>
            </a:r>
            <a:r>
              <a:rPr lang="en-US" sz="1400" dirty="0" err="1"/>
              <a:t>Gaalen</a:t>
            </a:r>
            <a:r>
              <a:rPr lang="en-US" sz="1400" dirty="0"/>
              <a:t>, JFI, 2009, </a:t>
            </a:r>
            <a:r>
              <a:rPr lang="en-US" sz="1400" dirty="0" err="1"/>
              <a:t>eigen</a:t>
            </a:r>
            <a:r>
              <a:rPr lang="en-US" sz="1400" dirty="0"/>
              <a:t> </a:t>
            </a:r>
            <a:r>
              <a:rPr lang="en-US" sz="1400" dirty="0" err="1"/>
              <a:t>grafiek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voor </a:t>
            </a:r>
            <a:r>
              <a:rPr lang="nl-NL" dirty="0"/>
              <a:t>kinderen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Sociaal-emotionele uitkomsten (mentale gezondheid)</a:t>
            </a:r>
          </a:p>
          <a:p>
            <a:r>
              <a:rPr lang="nl-NL" dirty="0" smtClean="0"/>
              <a:t>Schoolprestaties, bereikt onderwijsniveau</a:t>
            </a:r>
            <a:endParaRPr lang="nl-NL" dirty="0"/>
          </a:p>
          <a:p>
            <a:r>
              <a:rPr lang="en-US" dirty="0" err="1" smtClean="0"/>
              <a:t>Demografische</a:t>
            </a:r>
            <a:r>
              <a:rPr lang="en-US" dirty="0" smtClean="0"/>
              <a:t> </a:t>
            </a:r>
            <a:r>
              <a:rPr lang="en-US" dirty="0" err="1" smtClean="0"/>
              <a:t>uitkomsten</a:t>
            </a:r>
            <a:r>
              <a:rPr lang="en-US" dirty="0" smtClean="0"/>
              <a:t> (</a:t>
            </a:r>
            <a:r>
              <a:rPr lang="en-US" dirty="0" err="1" smtClean="0"/>
              <a:t>echtscheiding</a:t>
            </a:r>
            <a:r>
              <a:rPr lang="en-US" dirty="0" smtClean="0"/>
              <a:t> kind)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5532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 Nederland: </a:t>
            </a:r>
            <a:r>
              <a:rPr lang="en-US" sz="1400" dirty="0" err="1" smtClean="0"/>
              <a:t>Jaap</a:t>
            </a:r>
            <a:r>
              <a:rPr lang="en-US" sz="1400" dirty="0" smtClean="0"/>
              <a:t> Dronkers, Ed </a:t>
            </a:r>
            <a:r>
              <a:rPr lang="en-US" sz="1400" dirty="0" err="1" smtClean="0"/>
              <a:t>Spruijt</a:t>
            </a:r>
            <a:r>
              <a:rPr lang="en-US" sz="1400" dirty="0" smtClean="0"/>
              <a:t>, Rie Bosman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2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Theorieën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 err="1" smtClean="0"/>
              <a:t>Selectie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r>
              <a:rPr lang="en-US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Hulpbronnen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/>
              <a:t>		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Stress </a:t>
            </a:r>
            <a:r>
              <a:rPr lang="en-US" dirty="0" err="1" smtClean="0"/>
              <a:t>theorie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5532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Sara </a:t>
            </a:r>
            <a:r>
              <a:rPr lang="en-US" sz="1400" dirty="0" err="1" smtClean="0"/>
              <a:t>McLanahan</a:t>
            </a:r>
            <a:r>
              <a:rPr lang="en-US" sz="1400" dirty="0" smtClean="0"/>
              <a:t>, Andrew Cherlin, Paul Amato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1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Selectie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981200"/>
            <a:ext cx="2286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Depressie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kind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2286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Scheiding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85800" y="3276600"/>
            <a:ext cx="22860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X?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71800" y="2895600"/>
            <a:ext cx="1295400" cy="1143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4107873"/>
            <a:ext cx="1416627" cy="1143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15000" y="3678382"/>
            <a:ext cx="0" cy="762001"/>
          </a:xfrm>
          <a:prstGeom prst="straightConnector1">
            <a:avLst/>
          </a:prstGeom>
          <a:ln w="508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36900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Spurieus?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2. Economische </a:t>
            </a:r>
            <a:r>
              <a:rPr lang="en-US" noProof="1"/>
              <a:t>hulpbronnen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SCHEIDING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29454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WELBEVINDEN KIND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07193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3428992" y="2714620"/>
            <a:ext cx="2143140" cy="1643074"/>
          </a:xfrm>
          <a:prstGeom prst="ellipse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ECONOMISCHE  HULPBRONNEN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071670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72132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546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70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860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507207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SCHEIDING = </a:t>
            </a:r>
            <a:r>
              <a:rPr lang="en-US" dirty="0"/>
              <a:t>Effect A x Effect B </a:t>
            </a:r>
            <a:r>
              <a:rPr lang="en-US"/>
              <a:t>= NEGATIEF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2. Ouderlijke </a:t>
            </a:r>
            <a:r>
              <a:rPr lang="en-US" noProof="1"/>
              <a:t>(sociale) hulpbronnen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SCHEIDING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29454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WELBEVINDEN KIND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07193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3428992" y="2714620"/>
            <a:ext cx="2143140" cy="1643074"/>
          </a:xfrm>
          <a:prstGeom prst="ellipse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STEUN EN CONTROLE DOOR OUDERS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071670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72132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546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70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860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507207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SCHEIDING = </a:t>
            </a:r>
            <a:r>
              <a:rPr lang="en-US" dirty="0"/>
              <a:t>Effect A x Effect B </a:t>
            </a:r>
            <a:r>
              <a:rPr lang="en-US"/>
              <a:t>= NEGATIEF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i="1" dirty="0" smtClean="0"/>
              <a:t>topics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Opleidingshomogamie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Gezin</a:t>
            </a:r>
            <a:r>
              <a:rPr lang="en-US" dirty="0" smtClean="0"/>
              <a:t> en </a:t>
            </a:r>
            <a:r>
              <a:rPr lang="en-US" i="1" dirty="0" err="1" smtClean="0"/>
              <a:t>gender</a:t>
            </a:r>
            <a:r>
              <a:rPr lang="en-US" dirty="0" err="1" smtClean="0"/>
              <a:t>ongelijkheid</a:t>
            </a:r>
            <a:endParaRPr lang="en-US" i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 </a:t>
            </a:r>
            <a:r>
              <a:rPr lang="en-US" dirty="0" err="1" smtClean="0"/>
              <a:t>echtscheidingsrevolutie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Stiefgezinnen</a:t>
            </a:r>
            <a:r>
              <a:rPr lang="en-US" dirty="0"/>
              <a:t>: Incomplete </a:t>
            </a:r>
            <a:r>
              <a:rPr lang="en-US" dirty="0" err="1"/>
              <a:t>instituties</a:t>
            </a:r>
            <a:r>
              <a:rPr lang="en-US" dirty="0"/>
              <a:t>?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Stress theorie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09041"/>
            <a:ext cx="3670110" cy="22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8732"/>
            <a:ext cx="36703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Leonard </a:t>
            </a:r>
            <a:r>
              <a:rPr lang="en-US" sz="1400" dirty="0" err="1" smtClean="0"/>
              <a:t>Pearlin</a:t>
            </a:r>
            <a:r>
              <a:rPr lang="en-US" sz="1400" dirty="0" smtClean="0"/>
              <a:t> (</a:t>
            </a:r>
            <a:r>
              <a:rPr lang="en-US" sz="1400" dirty="0" err="1" smtClean="0"/>
              <a:t>psycholoog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78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Empirisch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51397"/>
            <a:ext cx="2971800" cy="51639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Netherlands Kinship Panel Study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Longitudinale</a:t>
            </a:r>
            <a:r>
              <a:rPr lang="en-US" dirty="0"/>
              <a:t> survey  data 2003 </a:t>
            </a:r>
            <a:r>
              <a:rPr lang="en-US" dirty="0" smtClean="0"/>
              <a:t>– 2007</a:t>
            </a:r>
          </a:p>
          <a:p>
            <a:endParaRPr lang="en-US" dirty="0"/>
          </a:p>
          <a:p>
            <a:r>
              <a:rPr lang="en-US" dirty="0" err="1" smtClean="0"/>
              <a:t>Longitudinaal</a:t>
            </a:r>
            <a:r>
              <a:rPr lang="en-US" dirty="0" smtClean="0"/>
              <a:t> design met </a:t>
            </a:r>
            <a:r>
              <a:rPr lang="en-US" dirty="0" err="1" smtClean="0"/>
              <a:t>voor</a:t>
            </a:r>
            <a:r>
              <a:rPr lang="en-US" dirty="0" smtClean="0"/>
              <a:t>- en </a:t>
            </a:r>
            <a:r>
              <a:rPr lang="en-US" dirty="0" err="1" smtClean="0"/>
              <a:t>nameting</a:t>
            </a:r>
            <a:r>
              <a:rPr lang="en-US" dirty="0" smtClean="0"/>
              <a:t> op </a:t>
            </a:r>
            <a:r>
              <a:rPr lang="en-US" dirty="0" err="1" smtClean="0"/>
              <a:t>individueel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D. </a:t>
            </a:r>
            <a:r>
              <a:rPr lang="en-US" b="1" dirty="0" err="1" smtClean="0"/>
              <a:t>Stiefgezinnen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56" y="4002549"/>
            <a:ext cx="3664912" cy="210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24" y="1600761"/>
            <a:ext cx="3086270" cy="20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4" y="1766877"/>
            <a:ext cx="2653809" cy="42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Toenemende familiecomplexiteit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Meer niet-biologisch ouderschap</a:t>
            </a:r>
          </a:p>
          <a:p>
            <a:r>
              <a:rPr lang="nl-NL" dirty="0" smtClean="0"/>
              <a:t>Meer ouderschap op afstand</a:t>
            </a:r>
          </a:p>
          <a:p>
            <a:r>
              <a:rPr lang="nl-NL" dirty="0" smtClean="0"/>
              <a:t>Meer co-ouderschap (pas recent)</a:t>
            </a:r>
          </a:p>
          <a:p>
            <a:r>
              <a:rPr lang="nl-NL" dirty="0" smtClean="0"/>
              <a:t>Meer ouderfiguren per 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9FA4-BDAB-4EB2-B09D-2F30D7D269A0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Elizabeth Thomson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25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Consequenties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welbevinden kind (?)</a:t>
            </a:r>
          </a:p>
          <a:p>
            <a:r>
              <a:rPr lang="nl-NL" dirty="0" smtClean="0"/>
              <a:t>Zwakkere ouder-kind relaties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9FA4-BDAB-4EB2-B09D-2F30D7D269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Biologisch-evolutionaire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investeringstheorie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Incomplete institutionalization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Biologische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Ouders investeren meer in eigen kinderen dan in stiefkinderen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Via </a:t>
            </a:r>
            <a:r>
              <a:rPr lang="en-US" dirty="0" err="1" smtClean="0"/>
              <a:t>biologische</a:t>
            </a:r>
            <a:r>
              <a:rPr lang="en-US" dirty="0" smtClean="0"/>
              <a:t> </a:t>
            </a:r>
            <a:r>
              <a:rPr lang="en-US" dirty="0" err="1" smtClean="0"/>
              <a:t>kinderen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iemand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/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genen</a:t>
            </a:r>
            <a:r>
              <a:rPr lang="en-US" dirty="0" smtClean="0"/>
              <a:t> </a:t>
            </a:r>
            <a:r>
              <a:rPr lang="en-US" dirty="0" err="1" smtClean="0"/>
              <a:t>doorgeven</a:t>
            </a:r>
            <a:endParaRPr lang="en-US" dirty="0" smtClean="0"/>
          </a:p>
          <a:p>
            <a:r>
              <a:rPr lang="nl-NL" dirty="0" smtClean="0"/>
              <a:t>Onbewust mechanisme via natuurlijke selectie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4C1F0-AF91-47BF-A4C7-E77EE5015290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Daly &amp; Wilson (</a:t>
            </a:r>
            <a:r>
              <a:rPr lang="en-US" sz="1400" dirty="0" err="1" smtClean="0"/>
              <a:t>evolutionaire</a:t>
            </a:r>
            <a:r>
              <a:rPr lang="en-US" sz="1400" dirty="0" smtClean="0"/>
              <a:t> </a:t>
            </a:r>
            <a:r>
              <a:rPr lang="en-US" sz="1400" dirty="0" err="1" smtClean="0"/>
              <a:t>psychologie</a:t>
            </a:r>
            <a:r>
              <a:rPr lang="en-US" sz="1400" dirty="0" smtClean="0"/>
              <a:t>), David </a:t>
            </a:r>
            <a:r>
              <a:rPr lang="en-US" sz="1400" dirty="0" err="1" smtClean="0"/>
              <a:t>Popenoe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Kanttekeningen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Goede </a:t>
            </a:r>
            <a:r>
              <a:rPr lang="nl-NL" dirty="0"/>
              <a:t>stiefouders in het dierenrijk</a:t>
            </a:r>
            <a:endParaRPr lang="en-US" dirty="0"/>
          </a:p>
          <a:p>
            <a:r>
              <a:rPr lang="nl-NL" dirty="0" err="1" smtClean="0"/>
              <a:t>Stiefouderlijke</a:t>
            </a:r>
            <a:r>
              <a:rPr lang="nl-NL" dirty="0" smtClean="0"/>
              <a:t> investeringen als </a:t>
            </a:r>
            <a:r>
              <a:rPr lang="nl-NL" i="1" dirty="0" err="1" smtClean="0"/>
              <a:t>mating</a:t>
            </a:r>
            <a:r>
              <a:rPr lang="nl-NL" i="1" dirty="0" smtClean="0"/>
              <a:t> effort</a:t>
            </a:r>
            <a:endParaRPr lang="nl-NL" i="1" dirty="0"/>
          </a:p>
          <a:p>
            <a:r>
              <a:rPr lang="nl-NL" dirty="0" err="1"/>
              <a:t>Stiefouderlijke</a:t>
            </a:r>
            <a:r>
              <a:rPr lang="nl-NL" dirty="0"/>
              <a:t> investeringen als </a:t>
            </a:r>
            <a:r>
              <a:rPr lang="nl-NL" dirty="0" smtClean="0"/>
              <a:t>vergissing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9FA4-BDAB-4EB2-B09D-2F30D7D269A0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24" y="3865110"/>
            <a:ext cx="2039967" cy="14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538912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Dickinson &amp; Weathers, </a:t>
            </a:r>
            <a:r>
              <a:rPr lang="en-US" sz="1400" dirty="0"/>
              <a:t>Replacement males in the western </a:t>
            </a:r>
            <a:r>
              <a:rPr lang="en-US" sz="1400" dirty="0" smtClean="0"/>
              <a:t>bluebird, 1999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1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investeringstheorie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band tussen ouders en kinderen is sterker </a:t>
            </a:r>
            <a:r>
              <a:rPr lang="nl-NL" dirty="0" err="1" smtClean="0"/>
              <a:t>naamate</a:t>
            </a:r>
            <a:r>
              <a:rPr lang="nl-NL" dirty="0" smtClean="0"/>
              <a:t> ouders meer in kinderen hebben </a:t>
            </a:r>
            <a:r>
              <a:rPr lang="nl-NL" dirty="0" err="1" smtClean="0"/>
              <a:t>geinvesteerd</a:t>
            </a:r>
            <a:endParaRPr lang="nl-NL" dirty="0" smtClean="0"/>
          </a:p>
          <a:p>
            <a:r>
              <a:rPr lang="nl-NL" dirty="0" smtClean="0"/>
              <a:t>Vergelijken stiefouder en biologische ouder is ‘oneerlijk’</a:t>
            </a:r>
            <a:endParaRPr lang="en-US" dirty="0"/>
          </a:p>
          <a:p>
            <a:pPr lvl="1"/>
            <a:r>
              <a:rPr lang="nl-NL" dirty="0" smtClean="0"/>
              <a:t>Vergelijken typen ouders bij ‘constant houden’ duur van </a:t>
            </a:r>
            <a:r>
              <a:rPr lang="nl-NL" dirty="0" smtClean="0"/>
              <a:t>samenleven</a:t>
            </a:r>
          </a:p>
          <a:p>
            <a:pPr lvl="1"/>
            <a:endParaRPr lang="nl-NL" dirty="0"/>
          </a:p>
          <a:p>
            <a:r>
              <a:rPr lang="nl-NL" dirty="0" smtClean="0"/>
              <a:t>Ook wel ‘</a:t>
            </a:r>
            <a:r>
              <a:rPr lang="nl-NL" i="1" dirty="0" smtClean="0"/>
              <a:t>attachment </a:t>
            </a:r>
            <a:r>
              <a:rPr lang="nl-NL" i="1" dirty="0" err="1" smtClean="0"/>
              <a:t>theory</a:t>
            </a:r>
            <a:r>
              <a:rPr lang="nl-NL" dirty="0" smtClean="0"/>
              <a:t>’ (psychologie)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4C1F0-AF91-47BF-A4C7-E77EE5015290}" type="slidenum">
              <a:rPr lang="nl-NL" smtClean="0"/>
              <a:pPr/>
              <a:t>48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Marilyn Coleman, Lawrence Ganong, Susan Stewart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74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i="1" dirty="0" smtClean="0"/>
              <a:t>3. Incomplete </a:t>
            </a:r>
            <a:r>
              <a:rPr lang="nl-NL" i="1" dirty="0" err="1" smtClean="0"/>
              <a:t>institutionalization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Roltheorie</a:t>
            </a:r>
          </a:p>
          <a:p>
            <a:r>
              <a:rPr lang="nl-NL" dirty="0" smtClean="0"/>
              <a:t>Mate van institutionalisering af te lezen aan:</a:t>
            </a:r>
            <a:endParaRPr lang="nl-NL" dirty="0"/>
          </a:p>
          <a:p>
            <a:pPr lvl="1"/>
            <a:r>
              <a:rPr lang="nl-NL" dirty="0" smtClean="0"/>
              <a:t>Wettelijke regels</a:t>
            </a:r>
          </a:p>
          <a:p>
            <a:pPr lvl="1"/>
            <a:r>
              <a:rPr lang="nl-NL" dirty="0" smtClean="0"/>
              <a:t>Inhoud en </a:t>
            </a:r>
            <a:r>
              <a:rPr lang="nl-NL" dirty="0" err="1" smtClean="0"/>
              <a:t>labels</a:t>
            </a:r>
            <a:r>
              <a:rPr lang="nl-NL" dirty="0" smtClean="0"/>
              <a:t> van rollen</a:t>
            </a:r>
          </a:p>
          <a:p>
            <a:pPr lvl="1"/>
            <a:r>
              <a:rPr lang="nl-NL" dirty="0" smtClean="0"/>
              <a:t>Normen over opvoedingstaken</a:t>
            </a:r>
          </a:p>
          <a:p>
            <a:pPr lvl="1"/>
            <a:r>
              <a:rPr lang="nl-NL" dirty="0" smtClean="0"/>
              <a:t>Stigmatisering van stiefouders</a:t>
            </a:r>
          </a:p>
          <a:p>
            <a:r>
              <a:rPr lang="nl-NL" dirty="0" smtClean="0"/>
              <a:t>Institutionalisering incompleet</a:t>
            </a:r>
          </a:p>
          <a:p>
            <a:pPr lvl="1"/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F47A6-D3A4-4536-ADD2-6DA52A3A1643}" type="slidenum">
              <a:rPr lang="nl-NL" smtClean="0"/>
              <a:pPr/>
              <a:t>49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Andrew Cherlin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21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 </a:t>
            </a:r>
            <a:r>
              <a:rPr lang="en-US" b="1" dirty="0" err="1" smtClean="0"/>
              <a:t>Opleidingshomogamie</a:t>
            </a:r>
            <a:endParaRPr lang="en-US" b="1" dirty="0"/>
          </a:p>
        </p:txBody>
      </p:sp>
      <p:sp>
        <p:nvSpPr>
          <p:cNvPr id="2570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0481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9831"/>
            <a:ext cx="3258638" cy="51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Voorbeelden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nl-NL" sz="2200" smtClean="0">
                <a:solidFill>
                  <a:srgbClr val="FF0000"/>
                </a:solidFill>
              </a:rPr>
              <a:t>Kind woont 50-50 bij vader en moeder. Eigen vader en stiefvader verschillen van mening over schoolkeuze kind.</a:t>
            </a:r>
          </a:p>
          <a:p>
            <a:pPr marL="514350" indent="-514350">
              <a:buFont typeface="+mj-lt"/>
              <a:buAutoNum type="alphaLcParenR"/>
            </a:pPr>
            <a:endParaRPr lang="nl-NL" sz="220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nl-NL" sz="2200" smtClean="0">
                <a:solidFill>
                  <a:srgbClr val="FF0000"/>
                </a:solidFill>
              </a:rPr>
              <a:t>Stiefvader verdient goed. Eigen vader wil geen alimentatie meer betalen.</a:t>
            </a:r>
          </a:p>
          <a:p>
            <a:pPr marL="514350" indent="-514350">
              <a:buFont typeface="+mj-lt"/>
              <a:buAutoNum type="alphaLcParenR"/>
            </a:pPr>
            <a:endParaRPr lang="nl-NL" sz="220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nl-NL" sz="2200" smtClean="0">
                <a:solidFill>
                  <a:srgbClr val="FF0000"/>
                </a:solidFill>
              </a:rPr>
              <a:t>Stiefvader  heeft jarenlang voor kind gezorgd. Moeder en stiefvader gaan scheiden. Moeder verbiedt contact kind-stiefvader.</a:t>
            </a:r>
          </a:p>
          <a:p>
            <a:pPr marL="514350" indent="-514350">
              <a:buFont typeface="+mj-lt"/>
              <a:buAutoNum type="alphaLcParenR"/>
            </a:pPr>
            <a:endParaRPr lang="nl-NL" sz="220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nl-NL" sz="2200" smtClean="0">
                <a:solidFill>
                  <a:srgbClr val="FF0000"/>
                </a:solidFill>
              </a:rPr>
              <a:t>Kind woont bij eigen vader en stiefmoeder. Vader overlijdt. Kind moet terug naar eigen moeder.</a:t>
            </a:r>
          </a:p>
          <a:p>
            <a:pPr marL="514350" indent="-514350">
              <a:buFont typeface="+mj-lt"/>
              <a:buAutoNum type="alphaLcParenR"/>
            </a:pPr>
            <a:endParaRPr lang="nl-NL" sz="220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nl-NL" sz="2200" smtClean="0">
                <a:solidFill>
                  <a:srgbClr val="FF0000"/>
                </a:solidFill>
              </a:rPr>
              <a:t>Zoon is aan het puberen en zegt tegen stiefvader: </a:t>
            </a:r>
            <a:r>
              <a:rPr lang="nl-NL" sz="2200" i="1" smtClean="0">
                <a:solidFill>
                  <a:srgbClr val="FF0000"/>
                </a:solidFill>
              </a:rPr>
              <a:t>Jij hebt niets over mij te zeggen, je bent mijn vader niet eens!</a:t>
            </a:r>
            <a:endParaRPr lang="en-US" sz="2200" i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9FA4-BDAB-4EB2-B09D-2F30D7D269A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Sociaal ouderschap doet meer recht aan de situatie dan biologisch </a:t>
            </a:r>
            <a:r>
              <a:rPr lang="nl-NL" dirty="0" smtClean="0"/>
              <a:t>ouderschap</a:t>
            </a:r>
          </a:p>
          <a:p>
            <a:r>
              <a:rPr lang="nl-NL" dirty="0" smtClean="0"/>
              <a:t>Sociaal ouderschap moeilijker vast </a:t>
            </a:r>
            <a:r>
              <a:rPr lang="nl-NL" dirty="0"/>
              <a:t>te stellen dan </a:t>
            </a:r>
            <a:r>
              <a:rPr lang="nl-NL" dirty="0" smtClean="0"/>
              <a:t>biologisch ouderschap </a:t>
            </a:r>
            <a:endParaRPr lang="nl-NL" dirty="0"/>
          </a:p>
          <a:p>
            <a:r>
              <a:rPr lang="nl-NL" dirty="0" smtClean="0"/>
              <a:t>Sociaal is </a:t>
            </a:r>
            <a:r>
              <a:rPr lang="nl-NL" dirty="0" err="1" smtClean="0"/>
              <a:t>continuum</a:t>
            </a:r>
            <a:r>
              <a:rPr lang="nl-NL" dirty="0" smtClean="0"/>
              <a:t>, biologisch </a:t>
            </a:r>
            <a:r>
              <a:rPr lang="nl-NL" dirty="0"/>
              <a:t>is </a:t>
            </a:r>
            <a:r>
              <a:rPr lang="nl-NL" dirty="0" smtClean="0"/>
              <a:t>ja/nee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Empirisch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52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28" y="1524000"/>
            <a:ext cx="3477072" cy="45259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589218"/>
              </p:ext>
            </p:extLst>
          </p:nvPr>
        </p:nvGraphicFramePr>
        <p:xfrm>
          <a:off x="424543" y="1372878"/>
          <a:ext cx="494982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0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93985"/>
              </p:ext>
            </p:extLst>
          </p:nvPr>
        </p:nvGraphicFramePr>
        <p:xfrm>
          <a:off x="637101" y="576284"/>
          <a:ext cx="7010400" cy="54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2323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VROUW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0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lbo mavo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havo vwo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0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lbo mavo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0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havo vwo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Left Arrow 13"/>
          <p:cNvSpPr/>
          <p:nvPr/>
        </p:nvSpPr>
        <p:spPr>
          <a:xfrm rot="20419813">
            <a:off x="6132930" y="4251746"/>
            <a:ext cx="1371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rijpercentages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7084259" y="4717703"/>
            <a:ext cx="457200" cy="454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28669" y="4689301"/>
            <a:ext cx="3964742" cy="454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48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.50-.60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553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Kalmijn &amp; </a:t>
            </a:r>
            <a:r>
              <a:rPr lang="en-US" sz="1400" dirty="0" err="1" smtClean="0"/>
              <a:t>Uunk</a:t>
            </a:r>
            <a:r>
              <a:rPr lang="en-US" sz="1400" dirty="0" smtClean="0"/>
              <a:t>, cohort 1970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46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91983"/>
              </p:ext>
            </p:extLst>
          </p:nvPr>
        </p:nvGraphicFramePr>
        <p:xfrm>
          <a:off x="685800" y="704255"/>
          <a:ext cx="7010400" cy="554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099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VROUW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0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lbo mavo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havo vwo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0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lbo mavo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havo vwo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3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5700339" y="5899145"/>
            <a:ext cx="457200" cy="454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0419813">
            <a:off x="6126596" y="1470024"/>
            <a:ext cx="1588612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kolompercentages</a:t>
            </a:r>
            <a:endParaRPr lang="en-US" sz="1200"/>
          </a:p>
        </p:txBody>
      </p:sp>
      <p:sp>
        <p:nvSpPr>
          <p:cNvPr id="17" name="Oval 16"/>
          <p:cNvSpPr/>
          <p:nvPr/>
        </p:nvSpPr>
        <p:spPr>
          <a:xfrm rot="16200000">
            <a:off x="3946568" y="3507968"/>
            <a:ext cx="3964742" cy="454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600199"/>
            <a:ext cx="7467600" cy="4525963"/>
          </a:xfrm>
        </p:spPr>
        <p:txBody>
          <a:bodyPr/>
          <a:lstStyle/>
          <a:p>
            <a:r>
              <a:rPr lang="nl-NL" dirty="0"/>
              <a:t>Endogamie (exogamie)</a:t>
            </a:r>
          </a:p>
          <a:p>
            <a:endParaRPr lang="nl-NL" dirty="0"/>
          </a:p>
          <a:p>
            <a:r>
              <a:rPr lang="nl-NL" dirty="0" smtClean="0"/>
              <a:t>Homogamie (</a:t>
            </a:r>
            <a:r>
              <a:rPr lang="nl-NL" dirty="0" err="1" smtClean="0"/>
              <a:t>heterogamie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  <a:p>
            <a:r>
              <a:rPr lang="nl-NL" dirty="0" err="1" smtClean="0"/>
              <a:t>Hypergamie</a:t>
            </a:r>
            <a:r>
              <a:rPr lang="nl-NL" dirty="0" smtClean="0"/>
              <a:t> </a:t>
            </a:r>
            <a:r>
              <a:rPr lang="nl-NL" dirty="0"/>
              <a:t>(m &gt; v)</a:t>
            </a:r>
          </a:p>
          <a:p>
            <a:r>
              <a:rPr lang="nl-NL" dirty="0" err="1"/>
              <a:t>Hypogamie</a:t>
            </a:r>
            <a:r>
              <a:rPr lang="nl-NL" dirty="0"/>
              <a:t> (m &lt; v)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Sociologische</a:t>
            </a:r>
            <a:r>
              <a:rPr lang="en-US" dirty="0"/>
              <a:t> </a:t>
            </a:r>
            <a:r>
              <a:rPr lang="en-US" dirty="0" err="1" smtClean="0"/>
              <a:t>relevantie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Homogamie</a:t>
            </a:r>
            <a:r>
              <a:rPr lang="en-US" dirty="0" smtClean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uiting</a:t>
            </a:r>
            <a:r>
              <a:rPr lang="en-US" dirty="0"/>
              <a:t> van de </a:t>
            </a:r>
            <a:r>
              <a:rPr lang="en-US" dirty="0" err="1"/>
              <a:t>geslotenheid</a:t>
            </a:r>
            <a:r>
              <a:rPr lang="en-US" dirty="0"/>
              <a:t> </a:t>
            </a:r>
            <a:r>
              <a:rPr lang="en-US" dirty="0" smtClean="0"/>
              <a:t>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 smtClean="0"/>
              <a:t>samenleving</a:t>
            </a:r>
            <a:endParaRPr lang="en-US" dirty="0" smtClean="0"/>
          </a:p>
          <a:p>
            <a:pPr lvl="1"/>
            <a:r>
              <a:rPr lang="nl-NL" dirty="0" smtClean="0"/>
              <a:t>Max Weber</a:t>
            </a:r>
          </a:p>
          <a:p>
            <a:pPr lvl="1"/>
            <a:endParaRPr lang="nl-NL" dirty="0" smtClean="0"/>
          </a:p>
          <a:p>
            <a:r>
              <a:rPr lang="en-US" dirty="0" err="1"/>
              <a:t>Homogamie</a:t>
            </a:r>
            <a:r>
              <a:rPr lang="en-US" dirty="0"/>
              <a:t> </a:t>
            </a:r>
            <a:r>
              <a:rPr lang="en-US" dirty="0" err="1" smtClean="0"/>
              <a:t>beinvloedt</a:t>
            </a:r>
            <a:r>
              <a:rPr lang="en-US" dirty="0" smtClean="0"/>
              <a:t> </a:t>
            </a:r>
            <a:r>
              <a:rPr lang="en-US" dirty="0" err="1" smtClean="0"/>
              <a:t>ongelijkheid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Auteurs: Max Weber, Peter </a:t>
            </a:r>
            <a:r>
              <a:rPr lang="en-US" sz="1400" dirty="0" err="1" smtClean="0"/>
              <a:t>Blau</a:t>
            </a:r>
            <a:r>
              <a:rPr lang="en-US" sz="1400" dirty="0" smtClean="0"/>
              <a:t> &amp; Otis D. Duncan, </a:t>
            </a:r>
            <a:r>
              <a:rPr lang="en-US" sz="1400" dirty="0" err="1" smtClean="0"/>
              <a:t>Wout</a:t>
            </a:r>
            <a:r>
              <a:rPr lang="en-US" sz="1400" dirty="0" smtClean="0"/>
              <a:t> Ultee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1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1540</Words>
  <Application>Microsoft Office PowerPoint</Application>
  <PresentationFormat>On-screen Show (4:3)</PresentationFormat>
  <Paragraphs>632</Paragraphs>
  <Slides>52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Introductie in de sociologie van gezin en levensloop</vt:lpstr>
      <vt:lpstr>PowerPoint Presentation</vt:lpstr>
      <vt:lpstr>PowerPoint Presentation</vt:lpstr>
      <vt:lpstr>Vier topics</vt:lpstr>
      <vt:lpstr>A. Opleidingshomogamie</vt:lpstr>
      <vt:lpstr>PowerPoint Presentation</vt:lpstr>
      <vt:lpstr>PowerPoint Presentation</vt:lpstr>
      <vt:lpstr>Termen</vt:lpstr>
      <vt:lpstr>Sociologische relevantie</vt:lpstr>
      <vt:lpstr>Theorieën</vt:lpstr>
      <vt:lpstr>1.1 Similariteitsmodel</vt:lpstr>
      <vt:lpstr>1.2 Competitiemodel</vt:lpstr>
      <vt:lpstr>PowerPoint Presentation</vt:lpstr>
      <vt:lpstr>PowerPoint Presentation</vt:lpstr>
      <vt:lpstr>PowerPoint Presentation</vt:lpstr>
      <vt:lpstr>2.1 Sekseratio’s</vt:lpstr>
      <vt:lpstr>2.2 Lokale huwelijksmarkten</vt:lpstr>
      <vt:lpstr>Filtertheorie</vt:lpstr>
      <vt:lpstr>Empirisch voorbeeld Skopek et al. (2011). Who contacts whom? European Sociological Review, 27, 180-195</vt:lpstr>
      <vt:lpstr>B. Gezin en ongelijkheid</vt:lpstr>
      <vt:lpstr>Werken over de levensloop</vt:lpstr>
      <vt:lpstr>‘Wage gap’ over de levensloop</vt:lpstr>
      <vt:lpstr>Theorieën</vt:lpstr>
      <vt:lpstr>1. Specialisatiemodel</vt:lpstr>
      <vt:lpstr>De voor- en nadelen van specialisatie</vt:lpstr>
      <vt:lpstr>2. Normen en waarden</vt:lpstr>
      <vt:lpstr>PowerPoint Presentation</vt:lpstr>
      <vt:lpstr>3. Institutionele effecten</vt:lpstr>
      <vt:lpstr>Empirisch voorbeeld</vt:lpstr>
      <vt:lpstr>Kwantitatieve beleidsevaluatie</vt:lpstr>
      <vt:lpstr>Bevindingen</vt:lpstr>
      <vt:lpstr>C. De echtscheidingsrevolutie</vt:lpstr>
      <vt:lpstr>De trend</vt:lpstr>
      <vt:lpstr>Instabiliteit niet nieuw</vt:lpstr>
      <vt:lpstr>Gevolgen voor kinderen</vt:lpstr>
      <vt:lpstr>Theorieën</vt:lpstr>
      <vt:lpstr>1. Selectie effecten</vt:lpstr>
      <vt:lpstr>2. Economische hulpbronnen</vt:lpstr>
      <vt:lpstr>2. Ouderlijke (sociale) hulpbronnen</vt:lpstr>
      <vt:lpstr>3. Stress theorie</vt:lpstr>
      <vt:lpstr>Empirisch voorbeeld</vt:lpstr>
      <vt:lpstr>D. Stiefgezinnen</vt:lpstr>
      <vt:lpstr>Toenemende familiecomplexiteit</vt:lpstr>
      <vt:lpstr>Consequenties</vt:lpstr>
      <vt:lpstr>Theorie</vt:lpstr>
      <vt:lpstr>1. Biologische theorie</vt:lpstr>
      <vt:lpstr>Kanttekeningen</vt:lpstr>
      <vt:lpstr>2. Sociale investeringstheorie</vt:lpstr>
      <vt:lpstr>3. Incomplete institutionalization</vt:lpstr>
      <vt:lpstr>Voorbeelden</vt:lpstr>
      <vt:lpstr>Debat</vt:lpstr>
      <vt:lpstr>Empirisch voorbeeld</vt:lpstr>
    </vt:vector>
  </TitlesOfParts>
  <Company>Universiteit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Tweede Demografische Transitie</dc:title>
  <dc:creator>Kalmijn, Matthijs</dc:creator>
  <cp:lastModifiedBy>Matthijs Kalmijn</cp:lastModifiedBy>
  <cp:revision>125</cp:revision>
  <cp:lastPrinted>2017-11-13T12:22:56Z</cp:lastPrinted>
  <dcterms:created xsi:type="dcterms:W3CDTF">2015-09-23T12:31:54Z</dcterms:created>
  <dcterms:modified xsi:type="dcterms:W3CDTF">2017-11-14T09:24:47Z</dcterms:modified>
</cp:coreProperties>
</file>