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576" r:id="rId3"/>
    <p:sldId id="629" r:id="rId4"/>
    <p:sldId id="622" r:id="rId5"/>
    <p:sldId id="623" r:id="rId6"/>
    <p:sldId id="624" r:id="rId7"/>
    <p:sldId id="625" r:id="rId8"/>
    <p:sldId id="631" r:id="rId9"/>
    <p:sldId id="626" r:id="rId10"/>
    <p:sldId id="627" r:id="rId11"/>
    <p:sldId id="628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Percentage 12-16 year olds</a:t>
            </a:r>
            <a:r>
              <a:rPr lang="en-US" sz="1800" baseline="0"/>
              <a:t> who used alcohol last month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Sheet1!$D$15</c:f>
              <c:strCache>
                <c:ptCount val="1"/>
                <c:pt idx="0">
                  <c:v>vocational (vmbo)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Sheet1!$C$16:$C$22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Sheet1!$D$16:$D$22</c:f>
              <c:numCache>
                <c:formatCode>General</c:formatCode>
                <c:ptCount val="7"/>
                <c:pt idx="0">
                  <c:v>54.4</c:v>
                </c:pt>
                <c:pt idx="1">
                  <c:v>52.1</c:v>
                </c:pt>
                <c:pt idx="2">
                  <c:v>44.1</c:v>
                </c:pt>
                <c:pt idx="3">
                  <c:v>44.9</c:v>
                </c:pt>
                <c:pt idx="4">
                  <c:v>35.6</c:v>
                </c:pt>
                <c:pt idx="5">
                  <c:v>30.1</c:v>
                </c:pt>
                <c:pt idx="6">
                  <c:v>31.1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Sheet1!$E$15</c:f>
              <c:strCache>
                <c:ptCount val="1"/>
                <c:pt idx="0">
                  <c:v>academic (low)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Sheet1!$C$16:$C$22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Sheet1!$E$16:$E$22</c:f>
              <c:numCache>
                <c:formatCode>General</c:formatCode>
                <c:ptCount val="7"/>
                <c:pt idx="0">
                  <c:v>54.5</c:v>
                </c:pt>
                <c:pt idx="1">
                  <c:v>49.4</c:v>
                </c:pt>
                <c:pt idx="2">
                  <c:v>44.9</c:v>
                </c:pt>
                <c:pt idx="3">
                  <c:v>35</c:v>
                </c:pt>
                <c:pt idx="4">
                  <c:v>36.200000000000003</c:v>
                </c:pt>
                <c:pt idx="5">
                  <c:v>35</c:v>
                </c:pt>
                <c:pt idx="6">
                  <c:v>23.1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Sheet1!$F$15</c:f>
              <c:strCache>
                <c:ptCount val="1"/>
                <c:pt idx="0">
                  <c:v>academic (middle)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Sheet1!$C$16:$C$22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Sheet1!$F$16:$F$22</c:f>
              <c:numCache>
                <c:formatCode>General</c:formatCode>
                <c:ptCount val="7"/>
                <c:pt idx="0">
                  <c:v>57.1</c:v>
                </c:pt>
                <c:pt idx="1">
                  <c:v>49.2</c:v>
                </c:pt>
                <c:pt idx="2">
                  <c:v>46.4</c:v>
                </c:pt>
                <c:pt idx="3">
                  <c:v>42.7</c:v>
                </c:pt>
                <c:pt idx="4">
                  <c:v>38.5</c:v>
                </c:pt>
                <c:pt idx="5">
                  <c:v>21.6</c:v>
                </c:pt>
                <c:pt idx="6">
                  <c:v>23.9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Sheet1!$G$15</c:f>
              <c:strCache>
                <c:ptCount val="1"/>
                <c:pt idx="0">
                  <c:v>academic (high)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Sheet1!$C$16:$C$22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Sheet1!$G$16:$G$22</c:f>
              <c:numCache>
                <c:formatCode>General</c:formatCode>
                <c:ptCount val="7"/>
                <c:pt idx="0">
                  <c:v>57.4</c:v>
                </c:pt>
                <c:pt idx="1">
                  <c:v>43.4</c:v>
                </c:pt>
                <c:pt idx="2">
                  <c:v>42.6</c:v>
                </c:pt>
                <c:pt idx="3">
                  <c:v>29.2</c:v>
                </c:pt>
                <c:pt idx="4">
                  <c:v>29.2</c:v>
                </c:pt>
                <c:pt idx="5">
                  <c:v>20.6</c:v>
                </c:pt>
                <c:pt idx="6">
                  <c:v>12.2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730128"/>
        <c:axId val="564730520"/>
      </c:lineChart>
      <c:catAx>
        <c:axId val="56473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730520"/>
        <c:crosses val="autoZero"/>
        <c:auto val="1"/>
        <c:lblAlgn val="ctr"/>
        <c:lblOffset val="100"/>
        <c:noMultiLvlLbl val="0"/>
      </c:catAx>
      <c:valAx>
        <c:axId val="56473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73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E09F0C-DE91-4716-82D7-22E5C79B102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BCF98AA-8ECF-41A6-B44F-1F8202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49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6396959-7922-4593-B63E-5E573160519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03B4BA3-6763-4357-8C31-72654B597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B4BA3-6763-4357-8C31-72654B597C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1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measures in 1965</a:t>
            </a:r>
          </a:p>
          <a:p>
            <a:pPr lvl="1"/>
            <a:r>
              <a:rPr lang="en-US" dirty="0" smtClean="0"/>
              <a:t>Number of contacts with friends</a:t>
            </a:r>
          </a:p>
          <a:p>
            <a:pPr lvl="1"/>
            <a:r>
              <a:rPr lang="en-US" dirty="0" smtClean="0"/>
              <a:t>Marriage ties</a:t>
            </a:r>
          </a:p>
          <a:p>
            <a:pPr lvl="1"/>
            <a:r>
              <a:rPr lang="en-US" dirty="0" smtClean="0"/>
              <a:t>Church membership</a:t>
            </a:r>
          </a:p>
          <a:p>
            <a:pPr lvl="1"/>
            <a:r>
              <a:rPr lang="en-US" dirty="0" smtClean="0"/>
              <a:t>Association member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Register data follow up 1965-1974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19E2-DD16-4891-BB7A-5DE8CC6EC709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64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97CB-9215-4B84-9BE8-CA9FD0E65EDE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D43A-5DCC-4670-B86A-F3BE5746B02D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0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2570-15A2-4B96-A89A-207E24A8B94D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DB58-753E-4ABF-8499-C266B0171C25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E92E-69B9-4EDB-8A86-8FB0CC5263BC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6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DB18-C297-46EC-9BE2-76B192D6AF99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7C7-A98F-46D9-9C02-E5412B163E7B}" type="datetime1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2601-E940-4C58-A0FE-D069FCA9C774}" type="datetime1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8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91AA-28D7-4A9C-81FA-9C98B63771E5}" type="datetime1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559D-9217-4C03-BC10-2CA38229FA93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BEA3-FBB8-4F82-A463-5A7144D5B3E4}" type="datetime1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CA5B-4F10-4A70-AA67-DB426F437842}" type="datetime1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8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532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4000" b="1" smtClean="0"/>
              <a:t>Domain Course BA Sociology:</a:t>
            </a:r>
            <a:br>
              <a:rPr lang="en-US" sz="4000" b="1" smtClean="0"/>
            </a:br>
            <a:r>
              <a:rPr lang="en-US" sz="4000" b="1" smtClean="0"/>
              <a:t>Life course, family &amp; health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2018-2019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/>
              <a:t>Week </a:t>
            </a:r>
            <a:r>
              <a:rPr lang="en-US" sz="4000" smtClean="0"/>
              <a:t>5: </a:t>
            </a:r>
            <a:r>
              <a:rPr lang="en-US" sz="4000" smtClean="0"/>
              <a:t>Inequality and health</a:t>
            </a:r>
            <a:br>
              <a:rPr lang="en-US" sz="4000" smtClean="0"/>
            </a:br>
            <a:r>
              <a:rPr lang="en-US" sz="2000" smtClean="0"/>
              <a:t>[summary sheets]</a:t>
            </a:r>
            <a:endParaRPr lang="en-US" sz="2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6750"/>
            <a:ext cx="6858000" cy="1655762"/>
          </a:xfrm>
        </p:spPr>
        <p:txBody>
          <a:bodyPr>
            <a:normAutofit fontScale="70000" lnSpcReduction="20000"/>
          </a:bodyPr>
          <a:lstStyle/>
          <a:p>
            <a:endParaRPr lang="en-US" sz="3600"/>
          </a:p>
          <a:p>
            <a:r>
              <a:rPr lang="en-US" sz="3600" smtClean="0"/>
              <a:t>Matthijs Kalmijn</a:t>
            </a:r>
          </a:p>
          <a:p>
            <a:r>
              <a:rPr lang="en-US" sz="3600" smtClean="0"/>
              <a:t>Lonneke van den Berg</a:t>
            </a:r>
          </a:p>
          <a:p>
            <a:r>
              <a:rPr lang="en-US" sz="3600" smtClean="0"/>
              <a:t>Department of Sociology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168" y="331090"/>
            <a:ext cx="6656832" cy="72542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(6) Fundamental cause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Interventions and innovations in health lead to improvements in health</a:t>
            </a:r>
          </a:p>
          <a:p>
            <a:endParaRPr lang="en-US"/>
          </a:p>
          <a:p>
            <a:r>
              <a:rPr lang="en-US" smtClean="0"/>
              <a:t>These are picked up more quickly by the higher educated</a:t>
            </a:r>
          </a:p>
          <a:p>
            <a:endParaRPr lang="en-US"/>
          </a:p>
          <a:p>
            <a:r>
              <a:rPr lang="en-US" smtClean="0"/>
              <a:t>Better health in society leads to more inequality in health (under certain conditions) </a:t>
            </a:r>
          </a:p>
          <a:p>
            <a:endParaRPr lang="en-US"/>
          </a:p>
          <a:p>
            <a:r>
              <a:rPr lang="en-US" smtClean="0"/>
              <a:t>Link &amp; Phelan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Teenage drinking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261126"/>
              </p:ext>
            </p:extLst>
          </p:nvPr>
        </p:nvGraphicFramePr>
        <p:xfrm>
          <a:off x="1573713" y="1535019"/>
          <a:ext cx="57912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955" y="6491767"/>
            <a:ext cx="355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Source: De Looze et al. 2017 (own graph)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727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(1) Inequality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Type of stratification (X-variable)</a:t>
            </a:r>
          </a:p>
          <a:p>
            <a:pPr lvl="1"/>
            <a:r>
              <a:rPr lang="en-US" smtClean="0"/>
              <a:t>Level of education (US research)</a:t>
            </a:r>
          </a:p>
          <a:p>
            <a:pPr lvl="1"/>
            <a:r>
              <a:rPr lang="en-US" smtClean="0"/>
              <a:t>Social class (UK research)</a:t>
            </a:r>
          </a:p>
          <a:p>
            <a:pPr lvl="1"/>
            <a:endParaRPr lang="en-US"/>
          </a:p>
          <a:p>
            <a:r>
              <a:rPr lang="en-US" smtClean="0"/>
              <a:t>Type of outcome (Y-variable)</a:t>
            </a:r>
          </a:p>
          <a:p>
            <a:pPr lvl="1"/>
            <a:r>
              <a:rPr lang="en-US" smtClean="0"/>
              <a:t>Mortality (life expectancy)</a:t>
            </a:r>
          </a:p>
          <a:p>
            <a:pPr lvl="1"/>
            <a:r>
              <a:rPr lang="en-US" smtClean="0"/>
              <a:t>Self-rated health</a:t>
            </a:r>
          </a:p>
          <a:p>
            <a:pPr lvl="1"/>
            <a:r>
              <a:rPr lang="en-US" smtClean="0"/>
              <a:t>Mental health</a:t>
            </a:r>
          </a:p>
          <a:p>
            <a:pPr lvl="1"/>
            <a:r>
              <a:rPr lang="en-US" smtClean="0"/>
              <a:t>Physical health</a:t>
            </a:r>
          </a:p>
          <a:p>
            <a:endParaRPr lang="en-US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AF6B-EB4B-4F3B-9239-B52CD6D10E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Mortality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942" y="2234657"/>
            <a:ext cx="5597566" cy="33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8941" y="6352144"/>
            <a:ext cx="236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Source: Statline, year 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(2) Pathways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Indirect:</a:t>
            </a:r>
          </a:p>
          <a:p>
            <a:pPr marL="0" indent="0">
              <a:buNone/>
            </a:pPr>
            <a:r>
              <a:rPr lang="en-US" smtClean="0"/>
              <a:t>   Class/education </a:t>
            </a:r>
            <a:r>
              <a:rPr lang="en-US" smtClean="0">
                <a:sym typeface="Wingdings" panose="05000000000000000000" pitchFamily="2" charset="2"/>
              </a:rPr>
              <a:t> health behaviors  health</a:t>
            </a:r>
          </a:p>
          <a:p>
            <a:endParaRPr lang="en-US" smtClean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Direct:</a:t>
            </a:r>
          </a:p>
          <a:p>
            <a:pPr marL="0" indent="0">
              <a:buNone/>
            </a:pPr>
            <a:r>
              <a:rPr lang="en-US" smtClean="0"/>
              <a:t>   Class/education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 smtClean="0">
                <a:sym typeface="Wingdings" panose="05000000000000000000" pitchFamily="2" charset="2"/>
              </a:rPr>
              <a:t>health</a:t>
            </a:r>
            <a:endParaRPr lang="en-US">
              <a:sym typeface="Wingdings" panose="05000000000000000000" pitchFamily="2" charset="2"/>
            </a:endParaRPr>
          </a:p>
          <a:p>
            <a:endParaRPr lang="en-US" smtClean="0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Health behaviors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Doing things that are bad for your health (e.g., smoking)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Not doing </a:t>
            </a:r>
            <a:r>
              <a:rPr lang="en-US">
                <a:sym typeface="Wingdings" panose="05000000000000000000" pitchFamily="2" charset="2"/>
              </a:rPr>
              <a:t>things that are </a:t>
            </a:r>
            <a:r>
              <a:rPr lang="en-US" smtClean="0">
                <a:sym typeface="Wingdings" panose="05000000000000000000" pitchFamily="2" charset="2"/>
              </a:rPr>
              <a:t>good for </a:t>
            </a:r>
            <a:r>
              <a:rPr lang="en-US">
                <a:sym typeface="Wingdings" panose="05000000000000000000" pitchFamily="2" charset="2"/>
              </a:rPr>
              <a:t>your </a:t>
            </a:r>
            <a:r>
              <a:rPr lang="en-US" smtClean="0">
                <a:sym typeface="Wingdings" panose="05000000000000000000" pitchFamily="2" charset="2"/>
              </a:rPr>
              <a:t>health (e.g., exercise)</a:t>
            </a:r>
            <a:endParaRPr lang="en-US">
              <a:sym typeface="Wingdings" panose="05000000000000000000" pitchFamily="2" charset="2"/>
            </a:endParaRPr>
          </a:p>
          <a:p>
            <a:pPr lvl="1"/>
            <a:r>
              <a:rPr lang="en-US" smtClean="0">
                <a:sym typeface="Wingdings" panose="05000000000000000000" pitchFamily="2" charset="2"/>
              </a:rPr>
              <a:t>Engaging in risky behaviors (e.g., driving too fast)</a:t>
            </a:r>
          </a:p>
          <a:p>
            <a:pPr lvl="1"/>
            <a:endParaRPr lang="en-US" smtClean="0">
              <a:sym typeface="Wingdings" panose="05000000000000000000" pitchFamily="2" charset="2"/>
            </a:endParaRPr>
          </a:p>
          <a:p>
            <a:pPr lvl="1"/>
            <a:endParaRPr lang="en-US">
              <a:sym typeface="Wingdings" panose="05000000000000000000" pitchFamily="2" charset="2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(3) The causality debate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Poor childhood health </a:t>
            </a:r>
            <a:r>
              <a:rPr lang="en-US" smtClean="0">
                <a:sym typeface="Wingdings" panose="05000000000000000000" pitchFamily="2" charset="2"/>
              </a:rPr>
              <a:t> education/class</a:t>
            </a:r>
          </a:p>
          <a:p>
            <a:r>
              <a:rPr lang="en-US" smtClean="0">
                <a:sym typeface="Wingdings" panose="05000000000000000000" pitchFamily="2" charset="2"/>
              </a:rPr>
              <a:t>Family background  education/class</a:t>
            </a:r>
          </a:p>
          <a:p>
            <a:endParaRPr lang="en-US">
              <a:sym typeface="Wingdings" panose="05000000000000000000" pitchFamily="2" charset="2"/>
            </a:endParaRPr>
          </a:p>
          <a:p>
            <a:r>
              <a:rPr lang="en-US" smtClean="0">
                <a:sym typeface="Wingdings" panose="05000000000000000000" pitchFamily="2" charset="2"/>
              </a:rPr>
              <a:t>The effect of education on health is partly spurious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Means: due to confounding variables that came before education and health (childhood health &amp; family background) and that affect both</a:t>
            </a:r>
          </a:p>
          <a:p>
            <a:pPr lvl="1"/>
            <a:r>
              <a:rPr lang="en-US" i="1" smtClean="0">
                <a:sym typeface="Wingdings" panose="05000000000000000000" pitchFamily="2" charset="2"/>
              </a:rPr>
              <a:t>Common causes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(4) The causal mechanisms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Cognitive mechanisms (Cutler)</a:t>
            </a:r>
          </a:p>
          <a:p>
            <a:pPr lvl="1"/>
            <a:r>
              <a:rPr lang="en-US" smtClean="0"/>
              <a:t>More open to knowledge (not always relevant: smoking)</a:t>
            </a:r>
          </a:p>
          <a:p>
            <a:pPr lvl="1"/>
            <a:r>
              <a:rPr lang="en-US" smtClean="0"/>
              <a:t>Better cognitive skills</a:t>
            </a:r>
          </a:p>
          <a:p>
            <a:pPr lvl="1"/>
            <a:r>
              <a:rPr lang="en-US" smtClean="0"/>
              <a:t>More trust in science</a:t>
            </a:r>
          </a:p>
          <a:p>
            <a:pPr lvl="1"/>
            <a:endParaRPr lang="en-US"/>
          </a:p>
          <a:p>
            <a:r>
              <a:rPr lang="en-US" smtClean="0"/>
              <a:t>Economic mechanisms</a:t>
            </a:r>
          </a:p>
          <a:p>
            <a:pPr lvl="1"/>
            <a:r>
              <a:rPr lang="en-US" smtClean="0"/>
              <a:t>Better access to health care (not so relevant in Europe)</a:t>
            </a:r>
          </a:p>
          <a:p>
            <a:pPr lvl="1"/>
            <a:r>
              <a:rPr lang="en-US" smtClean="0"/>
              <a:t>Better/safer living conditions</a:t>
            </a:r>
          </a:p>
          <a:p>
            <a:pPr lvl="1"/>
            <a:endParaRPr lang="en-US"/>
          </a:p>
          <a:p>
            <a:r>
              <a:rPr lang="en-US" smtClean="0"/>
              <a:t>Rank and class mechanisms (Marmot, Whitehall)</a:t>
            </a:r>
          </a:p>
          <a:p>
            <a:pPr lvl="1"/>
            <a:r>
              <a:rPr lang="en-US" smtClean="0"/>
              <a:t>Demand-control theory</a:t>
            </a:r>
          </a:p>
          <a:p>
            <a:pPr lvl="1"/>
            <a:r>
              <a:rPr lang="en-US" smtClean="0"/>
              <a:t>Focus on job circumstances of different groups</a:t>
            </a:r>
          </a:p>
          <a:p>
            <a:pPr lvl="1"/>
            <a:r>
              <a:rPr lang="en-US"/>
              <a:t>C</a:t>
            </a:r>
            <a:r>
              <a:rPr lang="en-US" smtClean="0"/>
              <a:t>ombination of high demand and low control is bad for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(4) </a:t>
            </a:r>
            <a:r>
              <a:rPr lang="en-US"/>
              <a:t>The causal mechanisms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Future orientation / discount rate (economists)</a:t>
            </a:r>
          </a:p>
          <a:p>
            <a:pPr lvl="1"/>
            <a:r>
              <a:rPr lang="en-US" smtClean="0"/>
              <a:t>Higher educated have a lower discount rate</a:t>
            </a:r>
          </a:p>
          <a:p>
            <a:pPr lvl="1"/>
            <a:r>
              <a:rPr lang="en-US"/>
              <a:t>Higher educated </a:t>
            </a:r>
            <a:r>
              <a:rPr lang="en-US" smtClean="0"/>
              <a:t>are more oriented to the future</a:t>
            </a:r>
          </a:p>
          <a:p>
            <a:pPr lvl="1"/>
            <a:r>
              <a:rPr lang="en-US" smtClean="0"/>
              <a:t>Therefore invest more in health (e.g., abstain from smoking)</a:t>
            </a:r>
          </a:p>
          <a:p>
            <a:pPr lvl="1"/>
            <a:endParaRPr lang="en-US"/>
          </a:p>
          <a:p>
            <a:r>
              <a:rPr lang="en-US" smtClean="0"/>
              <a:t>Sense of control (Ross)</a:t>
            </a:r>
          </a:p>
          <a:p>
            <a:pPr lvl="1"/>
            <a:r>
              <a:rPr lang="en-US" smtClean="0"/>
              <a:t>The lower educated more often have a feeling that they cannot control their own fate</a:t>
            </a:r>
          </a:p>
          <a:p>
            <a:pPr lvl="1"/>
            <a:r>
              <a:rPr lang="en-US" smtClean="0"/>
              <a:t>Leads to less use of health care</a:t>
            </a:r>
          </a:p>
          <a:p>
            <a:pPr lvl="1"/>
            <a:r>
              <a:rPr lang="en-US" smtClean="0"/>
              <a:t>Leads to more risky habits like smoking</a:t>
            </a:r>
          </a:p>
          <a:p>
            <a:pPr lvl="1"/>
            <a:endParaRPr lang="en-US"/>
          </a:p>
          <a:p>
            <a:r>
              <a:rPr lang="en-US" smtClean="0"/>
              <a:t>Network mechanisms</a:t>
            </a:r>
          </a:p>
          <a:p>
            <a:pPr lvl="1"/>
            <a:r>
              <a:rPr lang="en-US" smtClean="0"/>
              <a:t>Not convincing</a:t>
            </a:r>
            <a:endParaRPr lang="en-US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Two views of the discount effect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7767" y="3594032"/>
            <a:ext cx="1154003" cy="855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Low discount rate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42209" y="3594032"/>
            <a:ext cx="1154003" cy="85572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Low discount rate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04255" y="4543856"/>
            <a:ext cx="1154003" cy="855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Good health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03443" y="2552496"/>
            <a:ext cx="1154003" cy="855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Higher education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67440" y="3594032"/>
            <a:ext cx="1154003" cy="85572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Higher education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6978" y="3594032"/>
            <a:ext cx="1154003" cy="85572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Good health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7767" y="6224766"/>
            <a:ext cx="815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Discount rate is the degree </a:t>
            </a:r>
            <a:r>
              <a:rPr lang="en-US" sz="1200"/>
              <a:t>to which people value future gains and costs in their current decision </a:t>
            </a:r>
            <a:r>
              <a:rPr lang="en-US" sz="1200" smtClean="0"/>
              <a:t>making.</a:t>
            </a:r>
          </a:p>
          <a:p>
            <a:r>
              <a:rPr lang="en-US" sz="1200" smtClean="0"/>
              <a:t>Lower discount rate = more orientation toward the future = more </a:t>
            </a:r>
            <a:r>
              <a:rPr lang="en-US" sz="1200" i="1" smtClean="0"/>
              <a:t>willingness to make investments</a:t>
            </a:r>
            <a:endParaRPr lang="en-US" sz="1200" i="1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68188" y="2904565"/>
            <a:ext cx="924180" cy="503653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8188" y="4635569"/>
            <a:ext cx="860612" cy="4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29640" y="4021893"/>
            <a:ext cx="323899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324700" y="4021893"/>
            <a:ext cx="323899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7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(5) Cumulative disadvantage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Educational differences in health in the favor of the higher educated</a:t>
            </a:r>
          </a:p>
          <a:p>
            <a:endParaRPr lang="en-US"/>
          </a:p>
          <a:p>
            <a:r>
              <a:rPr lang="en-US" smtClean="0"/>
              <a:t>These differences tend to increase with age</a:t>
            </a:r>
          </a:p>
          <a:p>
            <a:endParaRPr lang="en-US"/>
          </a:p>
          <a:p>
            <a:r>
              <a:rPr lang="en-US" smtClean="0"/>
              <a:t>Inequality interacts with the life course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4291</TotalTime>
  <Words>509</Words>
  <Application>Microsoft Office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Domain Course BA Sociology: Life course, family &amp; health 2018-2019  Week 5: Inequality and health [summary sheets]</vt:lpstr>
      <vt:lpstr>(1) Inequality and health</vt:lpstr>
      <vt:lpstr>Mortality</vt:lpstr>
      <vt:lpstr>(2) Pathways</vt:lpstr>
      <vt:lpstr>(3) The causality debate</vt:lpstr>
      <vt:lpstr>(4) The causal mechanisms</vt:lpstr>
      <vt:lpstr>(4) The causal mechanisms </vt:lpstr>
      <vt:lpstr>Two views of the discount effect</vt:lpstr>
      <vt:lpstr>(5) Cumulative disadvantage</vt:lpstr>
      <vt:lpstr>(6) Fundamental cause theory</vt:lpstr>
      <vt:lpstr>Teenage drinking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Families, life courses and health Week 1: Demographic change</dc:title>
  <dc:creator>Matthijs Kalmijn</dc:creator>
  <cp:lastModifiedBy>Matthijs Kalmijn</cp:lastModifiedBy>
  <cp:revision>191</cp:revision>
  <cp:lastPrinted>2018-11-04T15:47:42Z</cp:lastPrinted>
  <dcterms:created xsi:type="dcterms:W3CDTF">2018-11-02T09:01:06Z</dcterms:created>
  <dcterms:modified xsi:type="dcterms:W3CDTF">2018-12-11T15:13:57Z</dcterms:modified>
</cp:coreProperties>
</file>