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421" r:id="rId3"/>
    <p:sldId id="422" r:id="rId4"/>
    <p:sldId id="510" r:id="rId5"/>
    <p:sldId id="473" r:id="rId6"/>
    <p:sldId id="426" r:id="rId7"/>
    <p:sldId id="427" r:id="rId8"/>
    <p:sldId id="428" r:id="rId9"/>
    <p:sldId id="429" r:id="rId10"/>
    <p:sldId id="478" r:id="rId11"/>
    <p:sldId id="474" r:id="rId12"/>
    <p:sldId id="479" r:id="rId13"/>
    <p:sldId id="477" r:id="rId14"/>
    <p:sldId id="441" r:id="rId15"/>
    <p:sldId id="445" r:id="rId16"/>
    <p:sldId id="447" r:id="rId17"/>
    <p:sldId id="487" r:id="rId18"/>
    <p:sldId id="489" r:id="rId19"/>
    <p:sldId id="463" r:id="rId20"/>
    <p:sldId id="490" r:id="rId21"/>
    <p:sldId id="492" r:id="rId22"/>
    <p:sldId id="464" r:id="rId23"/>
    <p:sldId id="504" r:id="rId24"/>
    <p:sldId id="465" r:id="rId25"/>
    <p:sldId id="513" r:id="rId26"/>
    <p:sldId id="514" r:id="rId27"/>
    <p:sldId id="466" r:id="rId28"/>
    <p:sldId id="467" r:id="rId29"/>
    <p:sldId id="496" r:id="rId30"/>
    <p:sldId id="512" r:id="rId31"/>
    <p:sldId id="485" r:id="rId32"/>
    <p:sldId id="498" r:id="rId33"/>
    <p:sldId id="500" r:id="rId34"/>
    <p:sldId id="503" r:id="rId35"/>
    <p:sldId id="507" r:id="rId36"/>
    <p:sldId id="505" r:id="rId37"/>
    <p:sldId id="511" r:id="rId3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60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hijs%20Kalmijn\Downloads\Bevolking__vanaf_189_081216152340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Divorce</a:t>
            </a:r>
            <a:r>
              <a:rPr lang="en-US" baseline="0"/>
              <a:t> rate </a:t>
            </a:r>
          </a:p>
          <a:p>
            <a:pPr>
              <a:defRPr/>
            </a:pPr>
            <a:r>
              <a:rPr lang="en-US" baseline="0"/>
              <a:t>(annual divorces per 1000 married couples)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'[Bevolking__vanaf_189_081216152340 (1).xlsx]Data'!$E$2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'[Bevolking__vanaf_189_081216152340 (1).xlsx]Data'!$D$3:$D$118</c:f>
              <c:strCache>
                <c:ptCount val="116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</c:strCache>
            </c:strRef>
          </c:cat>
          <c:val>
            <c:numRef>
              <c:f>'[Bevolking__vanaf_189_081216152340 (1).xlsx]Data'!$E$3:$E$118</c:f>
              <c:numCache>
                <c:formatCode>General</c:formatCode>
                <c:ptCount val="116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  <c:pt idx="4">
                  <c:v>0.7</c:v>
                </c:pt>
                <c:pt idx="5">
                  <c:v>0.8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1</c:v>
                </c:pt>
                <c:pt idx="12">
                  <c:v>1</c:v>
                </c:pt>
                <c:pt idx="13">
                  <c:v>1.1000000000000001</c:v>
                </c:pt>
                <c:pt idx="14">
                  <c:v>1</c:v>
                </c:pt>
                <c:pt idx="15">
                  <c:v>1.1000000000000001</c:v>
                </c:pt>
                <c:pt idx="16">
                  <c:v>1.2</c:v>
                </c:pt>
                <c:pt idx="17">
                  <c:v>1.2</c:v>
                </c:pt>
                <c:pt idx="18">
                  <c:v>1.2</c:v>
                </c:pt>
                <c:pt idx="19">
                  <c:v>1.3</c:v>
                </c:pt>
                <c:pt idx="20">
                  <c:v>1.6</c:v>
                </c:pt>
                <c:pt idx="21">
                  <c:v>1.6</c:v>
                </c:pt>
                <c:pt idx="22">
                  <c:v>1.6</c:v>
                </c:pt>
                <c:pt idx="23">
                  <c:v>1.6</c:v>
                </c:pt>
                <c:pt idx="24">
                  <c:v>1.6</c:v>
                </c:pt>
                <c:pt idx="25">
                  <c:v>1.6</c:v>
                </c:pt>
                <c:pt idx="26">
                  <c:v>1.7</c:v>
                </c:pt>
                <c:pt idx="27">
                  <c:v>1.8</c:v>
                </c:pt>
                <c:pt idx="28">
                  <c:v>1.9</c:v>
                </c:pt>
                <c:pt idx="29">
                  <c:v>1.9</c:v>
                </c:pt>
                <c:pt idx="30">
                  <c:v>1.9</c:v>
                </c:pt>
                <c:pt idx="31">
                  <c:v>2</c:v>
                </c:pt>
                <c:pt idx="32">
                  <c:v>1.9</c:v>
                </c:pt>
                <c:pt idx="33">
                  <c:v>1.8</c:v>
                </c:pt>
                <c:pt idx="34">
                  <c:v>1.8</c:v>
                </c:pt>
                <c:pt idx="35">
                  <c:v>1.8</c:v>
                </c:pt>
                <c:pt idx="36">
                  <c:v>1.9</c:v>
                </c:pt>
                <c:pt idx="37">
                  <c:v>2</c:v>
                </c:pt>
                <c:pt idx="38">
                  <c:v>1.9</c:v>
                </c:pt>
                <c:pt idx="39">
                  <c:v>1.9</c:v>
                </c:pt>
                <c:pt idx="40">
                  <c:v>1.6</c:v>
                </c:pt>
                <c:pt idx="41">
                  <c:v>1.8</c:v>
                </c:pt>
                <c:pt idx="42">
                  <c:v>2.1</c:v>
                </c:pt>
                <c:pt idx="43">
                  <c:v>2.4</c:v>
                </c:pt>
                <c:pt idx="44">
                  <c:v>2.5</c:v>
                </c:pt>
                <c:pt idx="45">
                  <c:v>2.4</c:v>
                </c:pt>
                <c:pt idx="46">
                  <c:v>5.3</c:v>
                </c:pt>
                <c:pt idx="47">
                  <c:v>4.4000000000000004</c:v>
                </c:pt>
                <c:pt idx="48">
                  <c:v>3.9</c:v>
                </c:pt>
                <c:pt idx="49">
                  <c:v>3.3</c:v>
                </c:pt>
                <c:pt idx="50">
                  <c:v>3</c:v>
                </c:pt>
                <c:pt idx="51">
                  <c:v>2.8</c:v>
                </c:pt>
                <c:pt idx="52">
                  <c:v>2.6</c:v>
                </c:pt>
                <c:pt idx="53">
                  <c:v>2.4</c:v>
                </c:pt>
                <c:pt idx="54">
                  <c:v>2.4</c:v>
                </c:pt>
                <c:pt idx="55">
                  <c:v>2.2999999999999998</c:v>
                </c:pt>
                <c:pt idx="56">
                  <c:v>2.2999999999999998</c:v>
                </c:pt>
                <c:pt idx="57">
                  <c:v>2.2000000000000002</c:v>
                </c:pt>
                <c:pt idx="58">
                  <c:v>2.1</c:v>
                </c:pt>
                <c:pt idx="59">
                  <c:v>2.2000000000000002</c:v>
                </c:pt>
                <c:pt idx="60">
                  <c:v>2.2000000000000002</c:v>
                </c:pt>
                <c:pt idx="61">
                  <c:v>2.2000000000000002</c:v>
                </c:pt>
                <c:pt idx="62">
                  <c:v>2.2000000000000002</c:v>
                </c:pt>
                <c:pt idx="63">
                  <c:v>2.2000000000000002</c:v>
                </c:pt>
                <c:pt idx="64">
                  <c:v>2.2999999999999998</c:v>
                </c:pt>
                <c:pt idx="65">
                  <c:v>2.2000000000000002</c:v>
                </c:pt>
                <c:pt idx="66">
                  <c:v>2.4</c:v>
                </c:pt>
                <c:pt idx="67">
                  <c:v>2.6</c:v>
                </c:pt>
                <c:pt idx="68">
                  <c:v>2.7</c:v>
                </c:pt>
                <c:pt idx="69">
                  <c:v>3</c:v>
                </c:pt>
                <c:pt idx="70">
                  <c:v>3.3</c:v>
                </c:pt>
                <c:pt idx="71">
                  <c:v>3.6</c:v>
                </c:pt>
                <c:pt idx="72">
                  <c:v>4.5999999999999996</c:v>
                </c:pt>
                <c:pt idx="73">
                  <c:v>5.5</c:v>
                </c:pt>
                <c:pt idx="74">
                  <c:v>5.8</c:v>
                </c:pt>
                <c:pt idx="75">
                  <c:v>6</c:v>
                </c:pt>
                <c:pt idx="76">
                  <c:v>6.2</c:v>
                </c:pt>
                <c:pt idx="77">
                  <c:v>6.3</c:v>
                </c:pt>
                <c:pt idx="78">
                  <c:v>6.5</c:v>
                </c:pt>
                <c:pt idx="79">
                  <c:v>7</c:v>
                </c:pt>
                <c:pt idx="80">
                  <c:v>7.5</c:v>
                </c:pt>
                <c:pt idx="81">
                  <c:v>8.3000000000000007</c:v>
                </c:pt>
                <c:pt idx="82">
                  <c:v>9</c:v>
                </c:pt>
                <c:pt idx="83">
                  <c:v>9.4</c:v>
                </c:pt>
                <c:pt idx="84">
                  <c:v>9.9</c:v>
                </c:pt>
                <c:pt idx="85">
                  <c:v>9.9</c:v>
                </c:pt>
                <c:pt idx="86">
                  <c:v>8.6999999999999993</c:v>
                </c:pt>
                <c:pt idx="87">
                  <c:v>8.1</c:v>
                </c:pt>
                <c:pt idx="88">
                  <c:v>8.1</c:v>
                </c:pt>
                <c:pt idx="89">
                  <c:v>8.1</c:v>
                </c:pt>
                <c:pt idx="90">
                  <c:v>8.1</c:v>
                </c:pt>
                <c:pt idx="91">
                  <c:v>8.1</c:v>
                </c:pt>
                <c:pt idx="92">
                  <c:v>8.6</c:v>
                </c:pt>
                <c:pt idx="93">
                  <c:v>8.6</c:v>
                </c:pt>
                <c:pt idx="94">
                  <c:v>10.199999999999999</c:v>
                </c:pt>
                <c:pt idx="95">
                  <c:v>9.6999999999999993</c:v>
                </c:pt>
                <c:pt idx="96">
                  <c:v>9.9</c:v>
                </c:pt>
                <c:pt idx="97">
                  <c:v>9.6</c:v>
                </c:pt>
                <c:pt idx="98">
                  <c:v>9.1999999999999993</c:v>
                </c:pt>
                <c:pt idx="99">
                  <c:v>9.5</c:v>
                </c:pt>
                <c:pt idx="100">
                  <c:v>9.8000000000000007</c:v>
                </c:pt>
                <c:pt idx="101">
                  <c:v>10.5</c:v>
                </c:pt>
                <c:pt idx="102">
                  <c:v>9.4</c:v>
                </c:pt>
                <c:pt idx="103">
                  <c:v>8.9</c:v>
                </c:pt>
                <c:pt idx="104">
                  <c:v>8.9</c:v>
                </c:pt>
                <c:pt idx="105">
                  <c:v>9.1</c:v>
                </c:pt>
                <c:pt idx="106">
                  <c:v>9.1</c:v>
                </c:pt>
                <c:pt idx="107">
                  <c:v>9.1999999999999993</c:v>
                </c:pt>
                <c:pt idx="108">
                  <c:v>9.3000000000000007</c:v>
                </c:pt>
                <c:pt idx="109">
                  <c:v>8.9</c:v>
                </c:pt>
                <c:pt idx="110">
                  <c:v>9.5</c:v>
                </c:pt>
                <c:pt idx="111">
                  <c:v>9.5</c:v>
                </c:pt>
                <c:pt idx="112">
                  <c:v>9.6999999999999993</c:v>
                </c:pt>
                <c:pt idx="113">
                  <c:v>9.9</c:v>
                </c:pt>
                <c:pt idx="114">
                  <c:v>10.4</c:v>
                </c:pt>
                <c:pt idx="115">
                  <c:v>10.1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01C-40EE-B557-B31B76CD7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025592"/>
        <c:axId val="471026768"/>
      </c:lineChart>
      <c:catAx>
        <c:axId val="47102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026768"/>
        <c:crosses val="autoZero"/>
        <c:auto val="1"/>
        <c:lblAlgn val="ctr"/>
        <c:lblOffset val="100"/>
        <c:noMultiLvlLbl val="0"/>
      </c:catAx>
      <c:valAx>
        <c:axId val="47102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02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Adult children</a:t>
            </a:r>
            <a:r>
              <a:rPr lang="en-US" sz="1800" b="1" baseline="0"/>
              <a:t> whose parents </a:t>
            </a:r>
            <a:r>
              <a:rPr lang="en-US" sz="1800" b="1"/>
              <a:t>divorced before age 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Parents divorced before age 18 (%)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2857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Sheet1!$A$2:$A$22</c:f>
              <c:numCache>
                <c:formatCode>General</c:formatCode>
                <c:ptCount val="2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7.3004389999999999</c:v>
                </c:pt>
                <c:pt idx="1">
                  <c:v>8.7353129999999997</c:v>
                </c:pt>
                <c:pt idx="2">
                  <c:v>8.9602299999999993</c:v>
                </c:pt>
                <c:pt idx="3">
                  <c:v>9.0756709999999998</c:v>
                </c:pt>
                <c:pt idx="4">
                  <c:v>10.672623</c:v>
                </c:pt>
                <c:pt idx="5">
                  <c:v>12.804301000000001</c:v>
                </c:pt>
                <c:pt idx="6">
                  <c:v>11.22672</c:v>
                </c:pt>
                <c:pt idx="7">
                  <c:v>14.859389999999999</c:v>
                </c:pt>
                <c:pt idx="8">
                  <c:v>16.857043000000001</c:v>
                </c:pt>
                <c:pt idx="9">
                  <c:v>13.248821</c:v>
                </c:pt>
                <c:pt idx="10">
                  <c:v>16.369617999999999</c:v>
                </c:pt>
                <c:pt idx="11">
                  <c:v>19.024515000000001</c:v>
                </c:pt>
                <c:pt idx="12">
                  <c:v>18.173169999999999</c:v>
                </c:pt>
                <c:pt idx="13">
                  <c:v>16.430427999999999</c:v>
                </c:pt>
                <c:pt idx="14">
                  <c:v>14.538265000000001</c:v>
                </c:pt>
                <c:pt idx="15">
                  <c:v>20.341608999999998</c:v>
                </c:pt>
                <c:pt idx="16">
                  <c:v>17.083454</c:v>
                </c:pt>
                <c:pt idx="17">
                  <c:v>15.036632999999998</c:v>
                </c:pt>
                <c:pt idx="18">
                  <c:v>20.103959</c:v>
                </c:pt>
                <c:pt idx="19">
                  <c:v>21.609693999999998</c:v>
                </c:pt>
                <c:pt idx="20">
                  <c:v>22.078723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8668752"/>
        <c:axId val="358671888"/>
      </c:lineChart>
      <c:catAx>
        <c:axId val="358668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 of birth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671888"/>
        <c:crosses val="autoZero"/>
        <c:auto val="1"/>
        <c:lblAlgn val="ctr"/>
        <c:lblOffset val="100"/>
        <c:noMultiLvlLbl val="0"/>
      </c:catAx>
      <c:valAx>
        <c:axId val="35867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66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Reasons for a</a:t>
            </a:r>
            <a:r>
              <a:rPr lang="en-US" sz="2000" baseline="0"/>
              <a:t> recent divorce (% mentioned)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cat>
            <c:strRef>
              <c:f>Sheet2!$A$2:$A$17</c:f>
              <c:strCache>
                <c:ptCount val="16"/>
                <c:pt idx="0">
                  <c:v>RELATIONAL</c:v>
                </c:pt>
                <c:pt idx="1">
                  <c:v>growing apart</c:v>
                </c:pt>
                <c:pt idx="2">
                  <c:v>not enough affection</c:v>
                </c:pt>
                <c:pt idx="3">
                  <c:v>differences in opinions</c:v>
                </c:pt>
                <c:pt idx="5">
                  <c:v>HOUSEHOLD / FAMILY</c:v>
                </c:pt>
                <c:pt idx="6">
                  <c:v>child rearing</c:v>
                </c:pt>
                <c:pt idx="7">
                  <c:v>family issues</c:v>
                </c:pt>
                <c:pt idx="8">
                  <c:v>domestic and paid labor</c:v>
                </c:pt>
                <c:pt idx="9">
                  <c:v>money issues</c:v>
                </c:pt>
                <c:pt idx="11">
                  <c:v>PERSONAL PROBLEMS</c:v>
                </c:pt>
                <c:pt idx="12">
                  <c:v>health problems</c:v>
                </c:pt>
                <c:pt idx="13">
                  <c:v>psychological problems</c:v>
                </c:pt>
                <c:pt idx="14">
                  <c:v>addiction</c:v>
                </c:pt>
                <c:pt idx="15">
                  <c:v>physical violence</c:v>
                </c:pt>
              </c:strCache>
            </c:strRef>
          </c:cat>
          <c:val>
            <c:numRef>
              <c:f>Sheet2!$B$2:$B$17</c:f>
              <c:numCache>
                <c:formatCode>General</c:formatCode>
                <c:ptCount val="16"/>
                <c:pt idx="1">
                  <c:v>58</c:v>
                </c:pt>
                <c:pt idx="2">
                  <c:v>58</c:v>
                </c:pt>
                <c:pt idx="3">
                  <c:v>38</c:v>
                </c:pt>
                <c:pt idx="6">
                  <c:v>29</c:v>
                </c:pt>
                <c:pt idx="7">
                  <c:v>13</c:v>
                </c:pt>
                <c:pt idx="8">
                  <c:v>17</c:v>
                </c:pt>
                <c:pt idx="9">
                  <c:v>11</c:v>
                </c:pt>
                <c:pt idx="12">
                  <c:v>11</c:v>
                </c:pt>
                <c:pt idx="13">
                  <c:v>25</c:v>
                </c:pt>
                <c:pt idx="14">
                  <c:v>9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58672280"/>
        <c:axId val="358669144"/>
      </c:barChart>
      <c:catAx>
        <c:axId val="3586722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669144"/>
        <c:crosses val="autoZero"/>
        <c:auto val="1"/>
        <c:lblAlgn val="ctr"/>
        <c:lblOffset val="100"/>
        <c:noMultiLvlLbl val="0"/>
      </c:catAx>
      <c:valAx>
        <c:axId val="3586691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672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smtClean="0"/>
              <a:t>Contact with parents</a:t>
            </a:r>
            <a:r>
              <a:rPr lang="en-US" sz="2800" baseline="0" smtClean="0"/>
              <a:t> </a:t>
            </a:r>
            <a:r>
              <a:rPr lang="en-US" sz="2800" baseline="0"/>
              <a:t>in past 12 </a:t>
            </a:r>
            <a:r>
              <a:rPr lang="en-US" sz="2800" baseline="0" smtClean="0"/>
              <a:t>months</a:t>
            </a:r>
            <a:endParaRPr lang="en-US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contact!$B$4</c:f>
              <c:strCache>
                <c:ptCount val="1"/>
                <c:pt idx="0">
                  <c:v>weekly/monthly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contact!$C$3:$G$3</c:f>
              <c:strCache>
                <c:ptCount val="4"/>
                <c:pt idx="0">
                  <c:v>married mother</c:v>
                </c:pt>
                <c:pt idx="1">
                  <c:v>divorced mother</c:v>
                </c:pt>
                <c:pt idx="2">
                  <c:v>married father</c:v>
                </c:pt>
                <c:pt idx="3">
                  <c:v>divorced father</c:v>
                </c:pt>
              </c:strCache>
            </c:strRef>
          </c:cat>
          <c:val>
            <c:numRef>
              <c:f>contact!$C$4:$G$4</c:f>
              <c:numCache>
                <c:formatCode>0</c:formatCode>
                <c:ptCount val="4"/>
                <c:pt idx="0">
                  <c:v>94.4</c:v>
                </c:pt>
                <c:pt idx="1">
                  <c:v>84.4</c:v>
                </c:pt>
                <c:pt idx="2">
                  <c:v>91.7</c:v>
                </c:pt>
                <c:pt idx="3">
                  <c:v>50.7</c:v>
                </c:pt>
              </c:numCache>
            </c:numRef>
          </c:val>
        </c:ser>
        <c:ser>
          <c:idx val="1"/>
          <c:order val="1"/>
          <c:tx>
            <c:strRef>
              <c:f>contact!$B$5</c:f>
              <c:strCache>
                <c:ptCount val="1"/>
                <c:pt idx="0">
                  <c:v>less than monthly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contact!$C$3:$G$3</c:f>
              <c:strCache>
                <c:ptCount val="4"/>
                <c:pt idx="0">
                  <c:v>married mother</c:v>
                </c:pt>
                <c:pt idx="1">
                  <c:v>divorced mother</c:v>
                </c:pt>
                <c:pt idx="2">
                  <c:v>married father</c:v>
                </c:pt>
                <c:pt idx="3">
                  <c:v>divorced father</c:v>
                </c:pt>
              </c:strCache>
            </c:strRef>
          </c:cat>
          <c:val>
            <c:numRef>
              <c:f>contact!$C$5:$G$5</c:f>
              <c:numCache>
                <c:formatCode>0</c:formatCode>
                <c:ptCount val="4"/>
                <c:pt idx="0">
                  <c:v>5</c:v>
                </c:pt>
                <c:pt idx="1">
                  <c:v>11.4</c:v>
                </c:pt>
                <c:pt idx="2">
                  <c:v>7</c:v>
                </c:pt>
                <c:pt idx="3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contact!$B$6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contact!$C$3:$G$3</c:f>
              <c:strCache>
                <c:ptCount val="4"/>
                <c:pt idx="0">
                  <c:v>married mother</c:v>
                </c:pt>
                <c:pt idx="1">
                  <c:v>divorced mother</c:v>
                </c:pt>
                <c:pt idx="2">
                  <c:v>married father</c:v>
                </c:pt>
                <c:pt idx="3">
                  <c:v>divorced father</c:v>
                </c:pt>
              </c:strCache>
            </c:strRef>
          </c:cat>
          <c:val>
            <c:numRef>
              <c:f>contact!$C$6:$G$6</c:f>
              <c:numCache>
                <c:formatCode>0</c:formatCode>
                <c:ptCount val="4"/>
                <c:pt idx="0">
                  <c:v>0.6</c:v>
                </c:pt>
                <c:pt idx="1">
                  <c:v>3.7</c:v>
                </c:pt>
                <c:pt idx="2">
                  <c:v>1.4</c:v>
                </c:pt>
                <c:pt idx="3">
                  <c:v>14.6</c:v>
                </c:pt>
              </c:numCache>
            </c:numRef>
          </c:val>
        </c:ser>
        <c:ser>
          <c:idx val="3"/>
          <c:order val="3"/>
          <c:tx>
            <c:strRef>
              <c:f>contact!$B$7</c:f>
              <c:strCache>
                <c:ptCount val="1"/>
                <c:pt idx="0">
                  <c:v>does not know parent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contact!$C$3:$G$3</c:f>
              <c:strCache>
                <c:ptCount val="4"/>
                <c:pt idx="0">
                  <c:v>married mother</c:v>
                </c:pt>
                <c:pt idx="1">
                  <c:v>divorced mother</c:v>
                </c:pt>
                <c:pt idx="2">
                  <c:v>married father</c:v>
                </c:pt>
                <c:pt idx="3">
                  <c:v>divorced father</c:v>
                </c:pt>
              </c:strCache>
            </c:strRef>
          </c:cat>
          <c:val>
            <c:numRef>
              <c:f>contact!$C$7:$G$7</c:f>
              <c:numCache>
                <c:formatCode>0</c:formatCode>
                <c:ptCount val="4"/>
                <c:pt idx="0">
                  <c:v>0</c:v>
                </c:pt>
                <c:pt idx="1">
                  <c:v>0.6</c:v>
                </c:pt>
                <c:pt idx="2">
                  <c:v>0</c:v>
                </c:pt>
                <c:pt idx="3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73626744"/>
        <c:axId val="473625960"/>
      </c:barChart>
      <c:catAx>
        <c:axId val="47362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625960"/>
        <c:crosses val="autoZero"/>
        <c:auto val="1"/>
        <c:lblAlgn val="ctr"/>
        <c:lblOffset val="100"/>
        <c:noMultiLvlLbl val="0"/>
      </c:catAx>
      <c:valAx>
        <c:axId val="47362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62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Reports of conflict</a:t>
            </a:r>
            <a:r>
              <a:rPr lang="en-US" sz="2000" baseline="0"/>
              <a:t> after a recent divorce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[divorce.ods]Sheet3!$B$2</c:f>
              <c:strCache>
                <c:ptCount val="1"/>
                <c:pt idx="0">
                  <c:v>No children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[divorce.ods]Sheet3!$A$3:$A$12</c:f>
              <c:strCache>
                <c:ptCount val="10"/>
                <c:pt idx="0">
                  <c:v>VERBAL CONFLICT</c:v>
                </c:pt>
                <c:pt idx="1">
                  <c:v>Strong accusations</c:v>
                </c:pt>
                <c:pt idx="2">
                  <c:v>False accusations</c:v>
                </c:pt>
                <c:pt idx="3">
                  <c:v>Badmouthing</c:v>
                </c:pt>
                <c:pt idx="5">
                  <c:v>AGRESSION</c:v>
                </c:pt>
                <c:pt idx="6">
                  <c:v>Yelling, make a big fight</c:v>
                </c:pt>
                <c:pt idx="7">
                  <c:v>Threaten with violence</c:v>
                </c:pt>
                <c:pt idx="8">
                  <c:v>Threaten with violence toward self</c:v>
                </c:pt>
                <c:pt idx="9">
                  <c:v>Used violence</c:v>
                </c:pt>
              </c:strCache>
            </c:strRef>
          </c:cat>
          <c:val>
            <c:numRef>
              <c:f>[divorce.ods]Sheet3!$B$3:$B$12</c:f>
              <c:numCache>
                <c:formatCode>General</c:formatCode>
                <c:ptCount val="10"/>
                <c:pt idx="1">
                  <c:v>40</c:v>
                </c:pt>
                <c:pt idx="2">
                  <c:v>24</c:v>
                </c:pt>
                <c:pt idx="3">
                  <c:v>29</c:v>
                </c:pt>
                <c:pt idx="6">
                  <c:v>28</c:v>
                </c:pt>
                <c:pt idx="7">
                  <c:v>5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strRef>
              <c:f>[divorce.ods]Sheet3!$C$2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[divorce.ods]Sheet3!$A$3:$A$12</c:f>
              <c:strCache>
                <c:ptCount val="10"/>
                <c:pt idx="0">
                  <c:v>VERBAL CONFLICT</c:v>
                </c:pt>
                <c:pt idx="1">
                  <c:v>Strong accusations</c:v>
                </c:pt>
                <c:pt idx="2">
                  <c:v>False accusations</c:v>
                </c:pt>
                <c:pt idx="3">
                  <c:v>Badmouthing</c:v>
                </c:pt>
                <c:pt idx="5">
                  <c:v>AGRESSION</c:v>
                </c:pt>
                <c:pt idx="6">
                  <c:v>Yelling, make a big fight</c:v>
                </c:pt>
                <c:pt idx="7">
                  <c:v>Threaten with violence</c:v>
                </c:pt>
                <c:pt idx="8">
                  <c:v>Threaten with violence toward self</c:v>
                </c:pt>
                <c:pt idx="9">
                  <c:v>Used violence</c:v>
                </c:pt>
              </c:strCache>
            </c:strRef>
          </c:cat>
          <c:val>
            <c:numRef>
              <c:f>[divorce.ods]Sheet3!$C$3:$C$12</c:f>
              <c:numCache>
                <c:formatCode>General</c:formatCode>
                <c:ptCount val="10"/>
                <c:pt idx="1">
                  <c:v>58</c:v>
                </c:pt>
                <c:pt idx="2">
                  <c:v>41</c:v>
                </c:pt>
                <c:pt idx="3">
                  <c:v>49</c:v>
                </c:pt>
                <c:pt idx="6">
                  <c:v>45</c:v>
                </c:pt>
                <c:pt idx="7">
                  <c:v>24</c:v>
                </c:pt>
                <c:pt idx="8">
                  <c:v>16</c:v>
                </c:pt>
                <c:pt idx="9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3627136"/>
        <c:axId val="473621648"/>
      </c:barChart>
      <c:catAx>
        <c:axId val="47362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621648"/>
        <c:crosses val="autoZero"/>
        <c:auto val="1"/>
        <c:lblAlgn val="ctr"/>
        <c:lblOffset val="100"/>
        <c:noMultiLvlLbl val="0"/>
      </c:catAx>
      <c:valAx>
        <c:axId val="4736216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62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E09F0C-DE91-4716-82D7-22E5C79B102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BCF98AA-8ECF-41A6-B44F-1F8202ADC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49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6396959-7922-4593-B63E-5E573160519C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03B4BA3-6763-4357-8C31-72654B597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4EE0-BD6C-43D6-91AD-9FD1151F1C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9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83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93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1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61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41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25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2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7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20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A19E2-DD16-4891-BB7A-5DE8CC6EC709}" type="slidenum">
              <a:rPr lang="nl-NL" smtClean="0"/>
              <a:pPr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43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8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55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0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E4EE0-BD6C-43D6-91AD-9FD1151F1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05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28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5EB61-DB09-4667-8E36-8964896A93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C6F3-9282-4EC6-B4F5-512E02368258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FACF-AA83-4277-BF46-61197476215D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0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2B3FD-E677-4500-BF72-C7F66ED4967E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0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CBB9-5B3E-4C95-B4E1-339AC98BA425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65946-22E3-4685-9E16-385BB95A8B6A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6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5D16-5C4E-420A-AF93-50FBE8E3DAFE}" type="datetime1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9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7320-2154-4B21-B93A-D0054E7F66E8}" type="datetime1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EB0DE-2A43-40F4-9DAF-3CF4A3CE7634}" type="datetime1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8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6DA9-5DF0-4C80-99B7-53D5EC1DC336}" type="datetime1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9F66-CAF5-4080-A5B9-6F07A092CBF6}" type="datetime1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6F78-3034-414C-B92D-8F80802EFFFF}" type="datetime1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A697-656C-4E94-A630-C4FB7AC9FC6B}" type="datetime1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OSL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CC96-431B-45CA-BF04-5D63BDFB8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8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4532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4000" b="1" smtClean="0"/>
              <a:t>Domain Course BA Sociology:</a:t>
            </a:r>
            <a:br>
              <a:rPr lang="en-US" sz="4000" b="1" smtClean="0"/>
            </a:br>
            <a:r>
              <a:rPr lang="en-US" sz="4000" b="1" smtClean="0"/>
              <a:t>Life course, family &amp; health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2018-2019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/>
              <a:t>Week 3</a:t>
            </a:r>
            <a:r>
              <a:rPr lang="en-US" sz="4000" smtClean="0"/>
              <a:t>: The divorce revolution</a:t>
            </a: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26750"/>
            <a:ext cx="6858000" cy="1655762"/>
          </a:xfrm>
        </p:spPr>
        <p:txBody>
          <a:bodyPr>
            <a:normAutofit fontScale="70000" lnSpcReduction="20000"/>
          </a:bodyPr>
          <a:lstStyle/>
          <a:p>
            <a:endParaRPr lang="en-US" sz="3600"/>
          </a:p>
          <a:p>
            <a:r>
              <a:rPr lang="en-US" sz="3600" smtClean="0"/>
              <a:t>Matthijs Kalmijn</a:t>
            </a:r>
          </a:p>
          <a:p>
            <a:r>
              <a:rPr lang="en-US" sz="3600" smtClean="0"/>
              <a:t>Lonneke van den Berg</a:t>
            </a:r>
          </a:p>
          <a:p>
            <a:r>
              <a:rPr lang="en-US" sz="3600" smtClean="0"/>
              <a:t>Department of Sociology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168" y="331090"/>
            <a:ext cx="6656832" cy="72542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Barriers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/>
              <a:t>Factor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Legal changes</a:t>
            </a:r>
          </a:p>
          <a:p>
            <a:endParaRPr lang="en-US"/>
          </a:p>
          <a:p>
            <a:r>
              <a:rPr lang="en-US" smtClean="0"/>
              <a:t>Weakening of norms against divorce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mtClean="0">
                <a:solidFill>
                  <a:srgbClr val="0070C0"/>
                </a:solidFill>
              </a:rPr>
              <a:t>Evidence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Little effect</a:t>
            </a:r>
          </a:p>
          <a:p>
            <a:endParaRPr lang="en-US">
              <a:solidFill>
                <a:srgbClr val="0070C0"/>
              </a:solidFill>
            </a:endParaRPr>
          </a:p>
          <a:p>
            <a:r>
              <a:rPr lang="en-US" smtClean="0">
                <a:solidFill>
                  <a:srgbClr val="0070C0"/>
                </a:solidFill>
              </a:rPr>
              <a:t>Some effect, but causal direction?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Attractions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/>
              <a:t>Factor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Changing marriage expectations</a:t>
            </a:r>
          </a:p>
          <a:p>
            <a:endParaRPr lang="en-US"/>
          </a:p>
          <a:p>
            <a:r>
              <a:rPr lang="en-US" smtClean="0"/>
              <a:t>Stronger preferences for self-actualization and autonomy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mtClean="0">
                <a:solidFill>
                  <a:srgbClr val="0070C0"/>
                </a:solidFill>
              </a:rPr>
              <a:t>Evidence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Strong effect, but indirect evidence</a:t>
            </a:r>
          </a:p>
          <a:p>
            <a:endParaRPr lang="en-US" smtClean="0">
              <a:solidFill>
                <a:srgbClr val="0070C0"/>
              </a:solidFill>
            </a:endParaRPr>
          </a:p>
          <a:p>
            <a:r>
              <a:rPr lang="en-US" smtClean="0">
                <a:solidFill>
                  <a:srgbClr val="0070C0"/>
                </a:solidFill>
              </a:rPr>
              <a:t>Unclear, high rate of remarriage</a:t>
            </a:r>
          </a:p>
          <a:p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Revolution of </a:t>
            </a:r>
            <a:r>
              <a:rPr lang="nl-NL">
                <a:solidFill>
                  <a:srgbClr val="FF0000"/>
                </a:solidFill>
              </a:rPr>
              <a:t>rising </a:t>
            </a:r>
            <a:r>
              <a:rPr lang="nl-NL" smtClean="0">
                <a:solidFill>
                  <a:srgbClr val="FF0000"/>
                </a:solidFill>
              </a:rPr>
              <a:t>expectations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economic cement that once bound spouses for life has been replaced by love, a thin glue for a 50 year contract.</a:t>
            </a:r>
          </a:p>
          <a:p>
            <a:pPr marL="0" indent="0">
              <a:buNone/>
            </a:pPr>
            <a:r>
              <a:rPr lang="nl-NL" dirty="0"/>
              <a:t>                        (Huber &amp; Spitze 1988)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Alternatives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/>
              <a:t>Factor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Sexual revolution</a:t>
            </a:r>
          </a:p>
          <a:p>
            <a:endParaRPr lang="en-US"/>
          </a:p>
          <a:p>
            <a:r>
              <a:rPr lang="en-US"/>
              <a:t>Economic indepen-dence of women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mtClean="0">
                <a:solidFill>
                  <a:srgbClr val="0070C0"/>
                </a:solidFill>
              </a:rPr>
              <a:t>Evidence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srgbClr val="0070C0"/>
                </a:solidFill>
              </a:rPr>
              <a:t>No direct evidence</a:t>
            </a:r>
          </a:p>
          <a:p>
            <a:endParaRPr lang="en-US"/>
          </a:p>
          <a:p>
            <a:r>
              <a:rPr lang="en-US" smtClean="0">
                <a:solidFill>
                  <a:srgbClr val="0070C0"/>
                </a:solidFill>
              </a:rPr>
              <a:t>Strong effect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Countertrends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43" y="1328024"/>
            <a:ext cx="6858000" cy="502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092" y="6534863"/>
            <a:ext cx="1960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Bron</a:t>
            </a:r>
            <a:r>
              <a:rPr lang="en-US" sz="1200" dirty="0"/>
              <a:t>: Kraaykamp, JMF, 2002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0971" y="4288971"/>
            <a:ext cx="7097486" cy="478972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(4) Consequences of divorce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For whom?</a:t>
            </a:r>
            <a:endParaRPr lang="en-US" dirty="0"/>
          </a:p>
          <a:p>
            <a:pPr lvl="1"/>
            <a:r>
              <a:rPr lang="en-US" smtClean="0"/>
              <a:t>Men / fathers</a:t>
            </a:r>
            <a:endParaRPr lang="en-US" dirty="0"/>
          </a:p>
          <a:p>
            <a:pPr lvl="1"/>
            <a:r>
              <a:rPr lang="en-US" smtClean="0"/>
              <a:t>Women / mothers</a:t>
            </a:r>
            <a:endParaRPr lang="en-US" dirty="0"/>
          </a:p>
          <a:p>
            <a:pPr lvl="1"/>
            <a:r>
              <a:rPr lang="en-US" smtClean="0"/>
              <a:t>Children</a:t>
            </a:r>
            <a:endParaRPr lang="en-US" dirty="0"/>
          </a:p>
          <a:p>
            <a:pPr lvl="1"/>
            <a:endParaRPr lang="en-US" dirty="0"/>
          </a:p>
          <a:p>
            <a:r>
              <a:rPr lang="en-US" smtClean="0"/>
              <a:t>For what?</a:t>
            </a:r>
            <a:endParaRPr lang="en-US" dirty="0"/>
          </a:p>
          <a:p>
            <a:pPr lvl="1"/>
            <a:r>
              <a:rPr lang="en-US" smtClean="0"/>
              <a:t>Socioeconomic outcomes</a:t>
            </a:r>
            <a:endParaRPr lang="en-US" dirty="0"/>
          </a:p>
          <a:p>
            <a:pPr lvl="1"/>
            <a:r>
              <a:rPr lang="en-US" smtClean="0"/>
              <a:t>Social outcomes (relations)</a:t>
            </a:r>
            <a:endParaRPr lang="en-US" dirty="0"/>
          </a:p>
          <a:p>
            <a:pPr lvl="1"/>
            <a:r>
              <a:rPr lang="en-US" smtClean="0"/>
              <a:t>Wellbeing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/>
              <a:t>Quantitative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 anchor="t"/>
          <a:lstStyle/>
          <a:p>
            <a:r>
              <a:rPr lang="en-US" smtClean="0"/>
              <a:t>Qualitative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Compare married and divorced persons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Compare people before and after divorce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Multivariate approach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mtClean="0"/>
              <a:t>Only divorced persons</a:t>
            </a:r>
            <a:endParaRPr lang="nl-NL"/>
          </a:p>
          <a:p>
            <a:endParaRPr lang="en-US"/>
          </a:p>
          <a:p>
            <a:r>
              <a:rPr lang="en-US" smtClean="0"/>
              <a:t>No measures before marriage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Ask people themselves about consequences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Perceptions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Methodological approaches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main findings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/>
              <a:t>Bad news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Strong economic decline for women, especially </a:t>
            </a:r>
            <a:r>
              <a:rPr lang="en-US" smtClean="0"/>
              <a:t>mothers</a:t>
            </a:r>
          </a:p>
          <a:p>
            <a:r>
              <a:rPr lang="en-US"/>
              <a:t>Declining wellbeing for children and </a:t>
            </a:r>
            <a:r>
              <a:rPr lang="en-US" smtClean="0"/>
              <a:t>parents</a:t>
            </a:r>
          </a:p>
          <a:p>
            <a:r>
              <a:rPr lang="en-US" smtClean="0"/>
              <a:t>Weakening father-child relations</a:t>
            </a:r>
          </a:p>
          <a:p>
            <a:r>
              <a:rPr lang="en-US" smtClean="0"/>
              <a:t>More problems in low SES families</a:t>
            </a:r>
            <a:endParaRPr lang="en-US"/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mtClean="0"/>
              <a:t>Good news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Less negative effects in mainland Europe</a:t>
            </a:r>
          </a:p>
          <a:p>
            <a:r>
              <a:rPr lang="en-US" smtClean="0"/>
              <a:t>Weaker effects for childless couples</a:t>
            </a:r>
          </a:p>
          <a:p>
            <a:r>
              <a:rPr lang="en-US" smtClean="0"/>
              <a:t>Heterogeneity in effects</a:t>
            </a:r>
          </a:p>
          <a:p>
            <a:r>
              <a:rPr lang="en-US" smtClean="0"/>
              <a:t>People </a:t>
            </a:r>
            <a:r>
              <a:rPr lang="en-US"/>
              <a:t>recover and adjust over </a:t>
            </a:r>
            <a:r>
              <a:rPr lang="en-US" smtClean="0"/>
              <a:t>time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(5) The causality debate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causality</a:t>
            </a:r>
          </a:p>
          <a:p>
            <a:endParaRPr lang="en-US"/>
          </a:p>
          <a:p>
            <a:r>
              <a:rPr lang="en-US" smtClean="0"/>
              <a:t>Experiments</a:t>
            </a:r>
          </a:p>
          <a:p>
            <a:endParaRPr lang="en-US"/>
          </a:p>
          <a:p>
            <a:r>
              <a:rPr lang="en-US" smtClean="0"/>
              <a:t>Work-arounds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18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122694" y="5370763"/>
            <a:ext cx="1721853" cy="941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Applies to children and adults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1981200"/>
            <a:ext cx="2286000" cy="1524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Depression child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0" y="4419600"/>
            <a:ext cx="2286000" cy="1524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Divorce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685800" y="3276600"/>
            <a:ext cx="22860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Depression parents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971800" y="2895600"/>
            <a:ext cx="1295400" cy="11430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107873"/>
            <a:ext cx="1416627" cy="1143000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15000" y="3678382"/>
            <a:ext cx="0" cy="762001"/>
          </a:xfrm>
          <a:prstGeom prst="straightConnector1">
            <a:avLst/>
          </a:prstGeom>
          <a:ln w="50800">
            <a:solidFill>
              <a:srgbClr val="00206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599" y="3690050"/>
            <a:ext cx="251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Subtract effect A x B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05842" y="2895600"/>
            <a:ext cx="48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5842" y="4679373"/>
            <a:ext cx="489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2497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(1) Divorce rates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78191672-E497-4FF2-B47D-61A8B00832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400" y="386318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1946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5181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1965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2438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1985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67600" y="3276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2003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41288" y="534726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1940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(6) Conflict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Parent-parent conflict is associated with divorce</a:t>
            </a:r>
            <a:endParaRPr lang="en-US"/>
          </a:p>
          <a:p>
            <a:endParaRPr lang="en-US"/>
          </a:p>
          <a:p>
            <a:r>
              <a:rPr lang="en-US" smtClean="0"/>
              <a:t>Parent-parent conflict has negative effect on child well-being</a:t>
            </a:r>
          </a:p>
          <a:p>
            <a:pPr lvl="1"/>
            <a:r>
              <a:rPr lang="en-US" smtClean="0"/>
              <a:t>Loyalty conflicts</a:t>
            </a:r>
          </a:p>
          <a:p>
            <a:pPr lvl="1"/>
            <a:r>
              <a:rPr lang="en-US" smtClean="0"/>
              <a:t>Reduced quality of parenting</a:t>
            </a:r>
          </a:p>
          <a:p>
            <a:pPr lvl="1"/>
            <a:r>
              <a:rPr lang="en-US" smtClean="0"/>
              <a:t>Spillover effects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22694" y="5370763"/>
            <a:ext cx="1721853" cy="941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Applies to children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The relief hypothesis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1981200"/>
            <a:ext cx="0" cy="381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447800" y="5791200"/>
            <a:ext cx="5867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34160" y="6019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Little conflict                </a:t>
            </a:r>
            <a:r>
              <a:rPr lang="en-US">
                <a:sym typeface="Wingdings" pitchFamily="2" charset="2"/>
              </a:rPr>
              <a:t>                         </a:t>
            </a:r>
            <a:r>
              <a:rPr lang="en-US" smtClean="0">
                <a:sym typeface="Wingdings" pitchFamily="2" charset="2"/>
              </a:rPr>
              <a:t>Much conflict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2560" y="210507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Wellbeing </a:t>
            </a:r>
            <a:r>
              <a:rPr lang="en-US" smtClean="0"/>
              <a:t>child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033524" y="3352800"/>
            <a:ext cx="4358640" cy="584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/>
          <p:cNvSpPr txBox="1">
            <a:spLocks/>
          </p:cNvSpPr>
          <p:nvPr/>
        </p:nvSpPr>
        <p:spPr>
          <a:xfrm>
            <a:off x="-35560" y="392253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33524" y="2428239"/>
            <a:ext cx="4358640" cy="188976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63343" y="2867437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divorced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63343" y="4468271"/>
            <a:ext cx="200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married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438400" y="2751405"/>
            <a:ext cx="0" cy="107805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/>
          <p:cNvSpPr txBox="1">
            <a:spLocks/>
          </p:cNvSpPr>
          <p:nvPr/>
        </p:nvSpPr>
        <p:spPr>
          <a:xfrm>
            <a:off x="3502152" y="988021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600" y="3582639"/>
            <a:ext cx="0" cy="35436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53300" y="1780323"/>
            <a:ext cx="1203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Conflict DURING marriage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4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(7) Crisis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28651" y="1825625"/>
            <a:ext cx="6333624" cy="4351338"/>
          </a:xfrm>
        </p:spPr>
        <p:txBody>
          <a:bodyPr>
            <a:normAutofit fontScale="92500"/>
          </a:bodyPr>
          <a:lstStyle/>
          <a:p>
            <a:r>
              <a:rPr lang="en-US" smtClean="0"/>
              <a:t>Crisis explanation</a:t>
            </a:r>
            <a:r>
              <a:rPr lang="en-US" dirty="0"/>
              <a:t>	</a:t>
            </a:r>
            <a:r>
              <a:rPr lang="en-US"/>
              <a:t>	</a:t>
            </a:r>
            <a:r>
              <a:rPr lang="en-US" smtClean="0">
                <a:solidFill>
                  <a:srgbClr val="FF0000"/>
                </a:solidFill>
              </a:rPr>
              <a:t>PSYCHOLOGY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mtClean="0"/>
              <a:t>Multiple tansitions</a:t>
            </a:r>
          </a:p>
          <a:p>
            <a:pPr lvl="1"/>
            <a:r>
              <a:rPr lang="en-US" smtClean="0"/>
              <a:t>Emotional trauma</a:t>
            </a:r>
          </a:p>
          <a:p>
            <a:pPr lvl="1"/>
            <a:endParaRPr lang="en-US" smtClean="0"/>
          </a:p>
          <a:p>
            <a:r>
              <a:rPr lang="en-US" smtClean="0"/>
              <a:t>Affects child outcomes via stress</a:t>
            </a:r>
          </a:p>
          <a:p>
            <a:endParaRPr lang="en-US"/>
          </a:p>
          <a:p>
            <a:r>
              <a:rPr lang="en-US" smtClean="0"/>
              <a:t>Recovery over time</a:t>
            </a:r>
          </a:p>
          <a:p>
            <a:endParaRPr lang="en-US"/>
          </a:p>
          <a:p>
            <a:r>
              <a:rPr lang="en-US" smtClean="0"/>
              <a:t>Divorce effect stronger when </a:t>
            </a:r>
            <a:r>
              <a:rPr lang="en-US" smtClean="0"/>
              <a:t>accompanied </a:t>
            </a:r>
            <a:r>
              <a:rPr lang="en-US" smtClean="0"/>
              <a:t>by instability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22694" y="5370763"/>
            <a:ext cx="1721853" cy="941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Applies to children and adults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(8) Resource theory (McLanahan)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Resource explanation</a:t>
            </a:r>
            <a:r>
              <a:rPr lang="en-US" dirty="0"/>
              <a:t>	</a:t>
            </a:r>
            <a:r>
              <a:rPr lang="en-US"/>
              <a:t>	</a:t>
            </a:r>
            <a:r>
              <a:rPr lang="en-US" smtClean="0">
                <a:solidFill>
                  <a:srgbClr val="FF0000"/>
                </a:solidFill>
              </a:rPr>
              <a:t>SOCIOLOGY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smtClean="0"/>
              <a:t>Socioeconomic resources</a:t>
            </a:r>
            <a:endParaRPr lang="en-US" dirty="0"/>
          </a:p>
          <a:p>
            <a:pPr lvl="1"/>
            <a:r>
              <a:rPr lang="en-US" smtClean="0"/>
              <a:t>Parenting resources</a:t>
            </a:r>
          </a:p>
          <a:p>
            <a:pPr lvl="1"/>
            <a:endParaRPr lang="en-US" smtClean="0"/>
          </a:p>
          <a:p>
            <a:r>
              <a:rPr lang="en-US" smtClean="0"/>
              <a:t>Resources of two parents</a:t>
            </a:r>
          </a:p>
          <a:p>
            <a:pPr lvl="1"/>
            <a:r>
              <a:rPr lang="en-US" smtClean="0"/>
              <a:t>Father </a:t>
            </a:r>
            <a:r>
              <a:rPr lang="en-US" smtClean="0">
                <a:sym typeface="Wingdings" panose="05000000000000000000" pitchFamily="2" charset="2"/>
              </a:rPr>
              <a:t> absent father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Mother  change due to divorce</a:t>
            </a:r>
            <a:endParaRPr lang="en-US"/>
          </a:p>
          <a:p>
            <a:pPr lvl="1"/>
            <a:endParaRPr lang="en-US" smtClean="0"/>
          </a:p>
          <a:p>
            <a:r>
              <a:rPr lang="en-US" smtClean="0"/>
              <a:t>Two-step explanation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22694" y="5370763"/>
            <a:ext cx="1721853" cy="941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Applies to children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>
                <a:solidFill>
                  <a:srgbClr val="FF0000"/>
                </a:solidFill>
              </a:rPr>
              <a:t>Socioeconomic resources</a:t>
            </a:r>
            <a:endParaRPr lang="en-US" noProof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786058"/>
            <a:ext cx="164307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DIVORCE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29454" y="2786058"/>
            <a:ext cx="164307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WELLBEING CHILD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07193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0" name="Oval 9"/>
          <p:cNvSpPr/>
          <p:nvPr/>
        </p:nvSpPr>
        <p:spPr>
          <a:xfrm>
            <a:off x="3428992" y="2714620"/>
            <a:ext cx="2143140" cy="1643074"/>
          </a:xfrm>
          <a:prstGeom prst="ellipse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SOCIO-ECONOMIC RESOURCES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>
            <a:off x="2071670" y="3429000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572132" y="3429000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14546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Effect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570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Effect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860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788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9535" y="5065199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Explanation of the effect of DIVORCE = </a:t>
            </a:r>
            <a:r>
              <a:rPr lang="en-US" dirty="0"/>
              <a:t>Effect A x </a:t>
            </a:r>
            <a:r>
              <a:rPr lang="en-US"/>
              <a:t>Effect </a:t>
            </a:r>
            <a:r>
              <a:rPr lang="en-US" smtClean="0"/>
              <a:t>B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24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206262" y="1690689"/>
            <a:ext cx="1055075" cy="777019"/>
          </a:xfrm>
          <a:prstGeom prst="roundRect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FATHER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572000" y="1690688"/>
            <a:ext cx="1000132" cy="777019"/>
          </a:xfrm>
          <a:prstGeom prst="roundRect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MOTHER</a:t>
            </a:r>
            <a:endParaRPr lang="en-US" sz="1600"/>
          </a:p>
        </p:txBody>
      </p:sp>
      <p:cxnSp>
        <p:nvCxnSpPr>
          <p:cNvPr id="5" name="Straight Connector 4"/>
          <p:cNvCxnSpPr/>
          <p:nvPr/>
        </p:nvCxnSpPr>
        <p:spPr>
          <a:xfrm>
            <a:off x="3745523" y="2549769"/>
            <a:ext cx="111369" cy="1648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129604" y="2532541"/>
            <a:ext cx="84610" cy="1648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40" y="574312"/>
            <a:ext cx="4804410" cy="594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046" y="6517912"/>
            <a:ext cx="33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Source: McLanahan &amp; Sandefur, p. 87 and 93.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67143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26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153" y="412751"/>
            <a:ext cx="491883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61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>
                <a:solidFill>
                  <a:srgbClr val="FF0000"/>
                </a:solidFill>
              </a:rPr>
              <a:t>Parental resources</a:t>
            </a:r>
            <a:endParaRPr lang="en-US" noProof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2786058"/>
            <a:ext cx="164307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DIVORCE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29454" y="2786058"/>
            <a:ext cx="164307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WELLBEING CHILD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407193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?</a:t>
            </a:r>
          </a:p>
        </p:txBody>
      </p:sp>
      <p:sp>
        <p:nvSpPr>
          <p:cNvPr id="10" name="Oval 9"/>
          <p:cNvSpPr/>
          <p:nvPr/>
        </p:nvSpPr>
        <p:spPr>
          <a:xfrm>
            <a:off x="3428992" y="2714620"/>
            <a:ext cx="2143140" cy="1643074"/>
          </a:xfrm>
          <a:prstGeom prst="ellipse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SUPPORT AND CONTROL BY PARENTS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>
            <a:off x="2071670" y="3429000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572132" y="3429000"/>
            <a:ext cx="121444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14546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Effect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570" y="292893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Effect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860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57884" y="364331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14480" y="5166285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Explanation of the effect of DIVORCE = </a:t>
            </a:r>
            <a:r>
              <a:rPr lang="en-US" dirty="0"/>
              <a:t>Effect A x </a:t>
            </a:r>
            <a:r>
              <a:rPr lang="en-US"/>
              <a:t>Effect </a:t>
            </a:r>
            <a:r>
              <a:rPr lang="en-US" smtClean="0"/>
              <a:t>B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27</a:t>
            </a:fld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206262" y="1690689"/>
            <a:ext cx="1055075" cy="777019"/>
          </a:xfrm>
          <a:prstGeom prst="roundRect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/>
              <a:t>FATHER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572000" y="1690688"/>
            <a:ext cx="1000132" cy="777019"/>
          </a:xfrm>
          <a:prstGeom prst="roundRect">
            <a:avLst/>
          </a:prstGeom>
          <a:solidFill>
            <a:schemeClr val="accent4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/>
              <a:t>MOTHER</a:t>
            </a:r>
            <a:endParaRPr lang="en-US" sz="160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45523" y="2549769"/>
            <a:ext cx="111369" cy="16485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29604" y="2532541"/>
            <a:ext cx="84610" cy="1648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4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rgbClr val="FF0000"/>
                </a:solidFill>
              </a:rPr>
              <a:t>Crisis versus resource model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09041"/>
            <a:ext cx="3670110" cy="229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08732"/>
            <a:ext cx="3670300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/>
              <a:t>(9) Divorce &amp; parent-child relations</a:t>
            </a:r>
            <a:endParaRPr lang="en-US" sz="4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Weaker father-child relations after divorce</a:t>
            </a:r>
          </a:p>
          <a:p>
            <a:pPr lvl="1"/>
            <a:r>
              <a:rPr lang="en-US" smtClean="0"/>
              <a:t>Custody arrangements</a:t>
            </a:r>
          </a:p>
          <a:p>
            <a:pPr lvl="1"/>
            <a:r>
              <a:rPr lang="en-US" smtClean="0"/>
              <a:t>Visitation arrangements</a:t>
            </a:r>
          </a:p>
          <a:p>
            <a:pPr lvl="1"/>
            <a:r>
              <a:rPr lang="en-US" smtClean="0"/>
              <a:t>Less involvement in child’s life</a:t>
            </a:r>
          </a:p>
          <a:p>
            <a:endParaRPr lang="en-US"/>
          </a:p>
          <a:p>
            <a:r>
              <a:rPr lang="en-US" smtClean="0"/>
              <a:t>Negative long-term effects</a:t>
            </a:r>
          </a:p>
          <a:p>
            <a:pPr lvl="1"/>
            <a:r>
              <a:rPr lang="en-US" smtClean="0"/>
              <a:t>Lower contact frequency</a:t>
            </a:r>
          </a:p>
          <a:p>
            <a:pPr lvl="1"/>
            <a:r>
              <a:rPr lang="en-US" smtClean="0"/>
              <a:t>Exchange of emotional and practical support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Measures of divorce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289181" cy="4351338"/>
          </a:xfrm>
        </p:spPr>
        <p:txBody>
          <a:bodyPr>
            <a:normAutofit fontScale="92500"/>
          </a:bodyPr>
          <a:lstStyle/>
          <a:p>
            <a:r>
              <a:rPr lang="en-US" smtClean="0"/>
              <a:t>Total divorce rate</a:t>
            </a:r>
          </a:p>
          <a:p>
            <a:pPr lvl="1"/>
            <a:r>
              <a:rPr lang="en-US" smtClean="0"/>
              <a:t>For a hypothetical group of marriages beginning now, what is the percentage that will end in divorce if current duration-specific divorce rates will apply</a:t>
            </a:r>
          </a:p>
          <a:p>
            <a:endParaRPr lang="en-US" smtClean="0"/>
          </a:p>
          <a:p>
            <a:r>
              <a:rPr lang="en-US" smtClean="0"/>
              <a:t>Cohort measures</a:t>
            </a:r>
          </a:p>
          <a:p>
            <a:pPr lvl="1"/>
            <a:r>
              <a:rPr lang="en-US" smtClean="0"/>
              <a:t>The percentage of marriages that began in year X that ended in divorce after Y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10554" y="1825625"/>
            <a:ext cx="3204796" cy="4351338"/>
          </a:xfrm>
        </p:spPr>
        <p:txBody>
          <a:bodyPr>
            <a:normAutofit fontScale="92500"/>
          </a:bodyPr>
          <a:lstStyle/>
          <a:p>
            <a:r>
              <a:rPr lang="en-US" smtClean="0"/>
              <a:t>TDR Netherlands</a:t>
            </a:r>
            <a:r>
              <a:rPr lang="en-US"/>
              <a:t>: </a:t>
            </a:r>
            <a:r>
              <a:rPr lang="en-US" smtClean="0"/>
              <a:t>38.8%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Marriages </a:t>
            </a:r>
            <a:r>
              <a:rPr lang="en-US"/>
              <a:t>formed May 2006, 20% </a:t>
            </a:r>
            <a:r>
              <a:rPr lang="en-US" smtClean="0"/>
              <a:t>no </a:t>
            </a:r>
            <a:r>
              <a:rPr lang="en-US"/>
              <a:t>longer intact </a:t>
            </a:r>
            <a:r>
              <a:rPr lang="en-US" smtClean="0"/>
              <a:t>now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When the crisis is over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979865"/>
              </p:ext>
            </p:extLst>
          </p:nvPr>
        </p:nvGraphicFramePr>
        <p:xfrm>
          <a:off x="1215422" y="1444504"/>
          <a:ext cx="6889002" cy="4722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6336456"/>
            <a:ext cx="3774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Source: Adult children aged 25-35 whose parents divorced in youth; OKiN data, CBS symposium, Kalmijn.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59682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Explanations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Investment theory</a:t>
            </a:r>
            <a:endParaRPr lang="en-US"/>
          </a:p>
          <a:p>
            <a:endParaRPr lang="en-US" dirty="0"/>
          </a:p>
          <a:p>
            <a:r>
              <a:rPr lang="en-US" smtClean="0"/>
              <a:t>Conflicting loyalties</a:t>
            </a:r>
          </a:p>
          <a:p>
            <a:endParaRPr lang="en-US" smtClean="0"/>
          </a:p>
          <a:p>
            <a:r>
              <a:rPr lang="en-US" smtClean="0"/>
              <a:t>Gatekeeping</a:t>
            </a:r>
          </a:p>
          <a:p>
            <a:endParaRPr lang="en-US"/>
          </a:p>
          <a:p>
            <a:r>
              <a:rPr lang="en-US" smtClean="0"/>
              <a:t>Kinkeeping</a:t>
            </a:r>
            <a:endParaRPr lang="en-US"/>
          </a:p>
          <a:p>
            <a:endParaRPr lang="en-US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31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500446" y="3470031"/>
            <a:ext cx="1172308" cy="1014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E</a:t>
            </a:r>
            <a:r>
              <a:rPr lang="en-US" smtClean="0"/>
              <a:t>go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4823497"/>
            <a:ext cx="1219201" cy="1137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Alter 1</a:t>
            </a: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86649" y="4823496"/>
            <a:ext cx="1288073" cy="11376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Alter 2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433772" y="4405831"/>
            <a:ext cx="369277" cy="51526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2"/>
            <a:endCxn id="6" idx="6"/>
          </p:cNvCxnSpPr>
          <p:nvPr/>
        </p:nvCxnSpPr>
        <p:spPr>
          <a:xfrm flipH="1">
            <a:off x="6858001" y="5392341"/>
            <a:ext cx="628648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82494" y="4379219"/>
            <a:ext cx="431053" cy="529777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8252" y="4319229"/>
            <a:ext cx="30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712744" y="4340151"/>
            <a:ext cx="30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+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21757" y="4955541"/>
            <a:ext cx="301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60298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(10) The co-parenting debate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en-US" smtClean="0">
                <a:solidFill>
                  <a:srgbClr val="0070C0"/>
                </a:solidFill>
              </a:rPr>
              <a:t>Pro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Child has right to a father</a:t>
            </a:r>
          </a:p>
          <a:p>
            <a:r>
              <a:rPr lang="en-US" smtClean="0">
                <a:solidFill>
                  <a:schemeClr val="bg1"/>
                </a:solidFill>
              </a:rPr>
              <a:t>Positive effect on child well-being</a:t>
            </a:r>
          </a:p>
          <a:p>
            <a:r>
              <a:rPr lang="en-US">
                <a:solidFill>
                  <a:schemeClr val="bg1"/>
                </a:solidFill>
              </a:rPr>
              <a:t>Better for fathers</a:t>
            </a:r>
          </a:p>
          <a:p>
            <a:r>
              <a:rPr lang="en-US" smtClean="0">
                <a:solidFill>
                  <a:schemeClr val="bg1"/>
                </a:solidFill>
              </a:rPr>
              <a:t>For involved fathers, seems more fair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mtClean="0">
                <a:solidFill>
                  <a:srgbClr val="FF0000"/>
                </a:solidFill>
              </a:rPr>
              <a:t>Con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Complicated arrangement</a:t>
            </a:r>
          </a:p>
          <a:p>
            <a:r>
              <a:rPr lang="en-US" smtClean="0">
                <a:solidFill>
                  <a:schemeClr val="bg1"/>
                </a:solidFill>
              </a:rPr>
              <a:t>Instability in child’s life</a:t>
            </a:r>
          </a:p>
          <a:p>
            <a:r>
              <a:rPr lang="en-US" smtClean="0">
                <a:solidFill>
                  <a:schemeClr val="bg1"/>
                </a:solidFill>
              </a:rPr>
              <a:t>Not good if there is parental conflict</a:t>
            </a:r>
          </a:p>
          <a:p>
            <a:r>
              <a:rPr lang="en-US" smtClean="0">
                <a:solidFill>
                  <a:schemeClr val="bg1"/>
                </a:solidFill>
              </a:rPr>
              <a:t>Problem behaviors of parent(s)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Post-divorce conflict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9102" y="6506065"/>
            <a:ext cx="2219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Bron: Kalmijn (Demos 2008)</a:t>
            </a:r>
            <a:endParaRPr lang="en-US" sz="120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657982"/>
              </p:ext>
            </p:extLst>
          </p:nvPr>
        </p:nvGraphicFramePr>
        <p:xfrm>
          <a:off x="1797661" y="1690689"/>
          <a:ext cx="5114925" cy="437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15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(11) Remarriage and stepfamilies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High rates of ‘repartnering’</a:t>
            </a:r>
          </a:p>
          <a:p>
            <a:pPr lvl="1"/>
            <a:r>
              <a:rPr lang="en-US" smtClean="0"/>
              <a:t>Model of sequential monogamy</a:t>
            </a:r>
          </a:p>
          <a:p>
            <a:pPr lvl="1"/>
            <a:endParaRPr lang="en-US"/>
          </a:p>
          <a:p>
            <a:r>
              <a:rPr lang="en-US" smtClean="0"/>
              <a:t>Positive effects</a:t>
            </a:r>
          </a:p>
          <a:p>
            <a:pPr lvl="1"/>
            <a:r>
              <a:rPr lang="en-US" smtClean="0"/>
              <a:t>Family income increase</a:t>
            </a:r>
          </a:p>
          <a:p>
            <a:pPr lvl="1"/>
            <a:r>
              <a:rPr lang="en-US" smtClean="0"/>
              <a:t>New parent figure</a:t>
            </a:r>
          </a:p>
          <a:p>
            <a:pPr lvl="1"/>
            <a:endParaRPr lang="en-US"/>
          </a:p>
          <a:p>
            <a:r>
              <a:rPr lang="en-US" smtClean="0"/>
              <a:t>Negative effects</a:t>
            </a:r>
          </a:p>
          <a:p>
            <a:pPr lvl="1"/>
            <a:r>
              <a:rPr lang="en-US" smtClean="0"/>
              <a:t>More complexity in family relations</a:t>
            </a:r>
          </a:p>
          <a:p>
            <a:pPr lvl="1"/>
            <a:r>
              <a:rPr lang="en-US" smtClean="0"/>
              <a:t>Extra instability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rgbClr val="FF0000"/>
                </a:solidFill>
              </a:rPr>
              <a:t>Blended families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4F47A6-D3A4-4536-ADD2-6DA52A3A1643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6" name="Rounded Rectangle 5"/>
          <p:cNvSpPr/>
          <p:nvPr/>
        </p:nvSpPr>
        <p:spPr>
          <a:xfrm>
            <a:off x="755576" y="220486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Dave</a:t>
            </a:r>
            <a:endParaRPr lang="nl-NL"/>
          </a:p>
        </p:txBody>
      </p:sp>
      <p:sp>
        <p:nvSpPr>
          <p:cNvPr id="7" name="Rounded Rectangle 6"/>
          <p:cNvSpPr/>
          <p:nvPr/>
        </p:nvSpPr>
        <p:spPr>
          <a:xfrm>
            <a:off x="4572000" y="220486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Johnny</a:t>
            </a:r>
            <a:endParaRPr lang="nl-NL"/>
          </a:p>
        </p:txBody>
      </p:sp>
      <p:sp>
        <p:nvSpPr>
          <p:cNvPr id="8" name="Rounded Rectangle 7"/>
          <p:cNvSpPr/>
          <p:nvPr/>
        </p:nvSpPr>
        <p:spPr>
          <a:xfrm>
            <a:off x="2699792" y="220486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Mary</a:t>
            </a:r>
            <a:endParaRPr lang="nl-NL"/>
          </a:p>
        </p:txBody>
      </p:sp>
      <p:sp>
        <p:nvSpPr>
          <p:cNvPr id="11" name="Rounded Rectangle 10"/>
          <p:cNvSpPr/>
          <p:nvPr/>
        </p:nvSpPr>
        <p:spPr>
          <a:xfrm>
            <a:off x="6444208" y="2204864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Vera</a:t>
            </a:r>
            <a:endParaRPr lang="nl-NL"/>
          </a:p>
        </p:txBody>
      </p:sp>
      <p:sp>
        <p:nvSpPr>
          <p:cNvPr id="12" name="Rounded Rectangle 11"/>
          <p:cNvSpPr/>
          <p:nvPr/>
        </p:nvSpPr>
        <p:spPr>
          <a:xfrm>
            <a:off x="1763688" y="3573016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Child 1</a:t>
            </a:r>
            <a:endParaRPr lang="nl-NL"/>
          </a:p>
        </p:txBody>
      </p:sp>
      <p:sp>
        <p:nvSpPr>
          <p:cNvPr id="14" name="Rounded Rectangle 13"/>
          <p:cNvSpPr/>
          <p:nvPr/>
        </p:nvSpPr>
        <p:spPr>
          <a:xfrm>
            <a:off x="5724128" y="3573016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Child 2</a:t>
            </a:r>
            <a:endParaRPr lang="nl-NL"/>
          </a:p>
        </p:txBody>
      </p:sp>
      <p:cxnSp>
        <p:nvCxnSpPr>
          <p:cNvPr id="18" name="Straight Connector 17"/>
          <p:cNvCxnSpPr>
            <a:stCxn id="6" idx="3"/>
            <a:endCxn id="8" idx="1"/>
          </p:cNvCxnSpPr>
          <p:nvPr/>
        </p:nvCxnSpPr>
        <p:spPr>
          <a:xfrm>
            <a:off x="1763688" y="2528900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</p:cNvCxnSpPr>
          <p:nvPr/>
        </p:nvCxnSpPr>
        <p:spPr>
          <a:xfrm rot="16200000" flipH="1">
            <a:off x="5292080" y="2636912"/>
            <a:ext cx="720080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0"/>
          </p:cNvCxnSpPr>
          <p:nvPr/>
        </p:nvCxnSpPr>
        <p:spPr>
          <a:xfrm rot="10800000" flipV="1">
            <a:off x="2267744" y="2852936"/>
            <a:ext cx="86409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14" idx="0"/>
          </p:cNvCxnSpPr>
          <p:nvPr/>
        </p:nvCxnSpPr>
        <p:spPr>
          <a:xfrm rot="5400000">
            <a:off x="6228184" y="2852936"/>
            <a:ext cx="720080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80112" y="2564904"/>
            <a:ext cx="8640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39552" y="5373216"/>
            <a:ext cx="7272808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07904" y="2564904"/>
            <a:ext cx="864096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55776" y="1916832"/>
            <a:ext cx="3384376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-144524" y="2600908"/>
            <a:ext cx="3384376" cy="201622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V="1">
            <a:off x="5184068" y="2672916"/>
            <a:ext cx="3456384" cy="1944216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1331640" y="2636912"/>
            <a:ext cx="720080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3635896" y="4437112"/>
            <a:ext cx="10081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mtClean="0"/>
              <a:t>Child 3</a:t>
            </a:r>
            <a:endParaRPr lang="nl-NL"/>
          </a:p>
        </p:txBody>
      </p:sp>
      <p:cxnSp>
        <p:nvCxnSpPr>
          <p:cNvPr id="49" name="Straight Connector 48"/>
          <p:cNvCxnSpPr>
            <a:stCxn id="8" idx="2"/>
          </p:cNvCxnSpPr>
          <p:nvPr/>
        </p:nvCxnSpPr>
        <p:spPr>
          <a:xfrm rot="16200000" flipH="1">
            <a:off x="2879812" y="3176972"/>
            <a:ext cx="1584176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0" idx="0"/>
          </p:cNvCxnSpPr>
          <p:nvPr/>
        </p:nvCxnSpPr>
        <p:spPr>
          <a:xfrm rot="5400000">
            <a:off x="3815916" y="3176972"/>
            <a:ext cx="1584176" cy="9361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275660" y="2257708"/>
            <a:ext cx="39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X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0773" y="2303294"/>
            <a:ext cx="39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X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Stepfamilies as incomplete institutions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Andy Cherlin</a:t>
            </a:r>
          </a:p>
          <a:p>
            <a:endParaRPr lang="en-US"/>
          </a:p>
          <a:p>
            <a:r>
              <a:rPr lang="en-US" smtClean="0"/>
              <a:t>No clear ‘words’ for stepparents</a:t>
            </a:r>
          </a:p>
          <a:p>
            <a:r>
              <a:rPr lang="en-US" smtClean="0"/>
              <a:t>Unclear legal rules about rights of stepparents</a:t>
            </a:r>
          </a:p>
          <a:p>
            <a:r>
              <a:rPr lang="en-US" smtClean="0"/>
              <a:t>Less consensus on ‘parent role’ for stepparents</a:t>
            </a:r>
          </a:p>
          <a:p>
            <a:r>
              <a:rPr lang="en-US" smtClean="0"/>
              <a:t>Negative stereotypes of stepparents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 &amp; A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0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Child perspective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0" y="1825625"/>
            <a:ext cx="7886700" cy="4351338"/>
          </a:xfrm>
        </p:spPr>
        <p:txBody>
          <a:bodyPr/>
          <a:lstStyle/>
          <a:p>
            <a:pPr lvl="1"/>
            <a:endParaRPr lang="en-US" smtClean="0"/>
          </a:p>
          <a:p>
            <a:pPr lvl="1"/>
            <a:endParaRPr lang="en-US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234628"/>
              </p:ext>
            </p:extLst>
          </p:nvPr>
        </p:nvGraphicFramePr>
        <p:xfrm>
          <a:off x="1666541" y="2106863"/>
          <a:ext cx="554355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200" y="6227368"/>
            <a:ext cx="2459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Source: OKiN data, own analyses. www.familycomplexity.edu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569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(2) Motives, risks, and causes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Motives = what divorced people say about the reasons for divorce (looking back)</a:t>
            </a:r>
          </a:p>
          <a:p>
            <a:endParaRPr lang="en-US"/>
          </a:p>
          <a:p>
            <a:r>
              <a:rPr lang="en-US" smtClean="0"/>
              <a:t>Risk factors = variables that are associated with the chance that a marriage will end</a:t>
            </a:r>
          </a:p>
          <a:p>
            <a:endParaRPr lang="en-US"/>
          </a:p>
          <a:p>
            <a:r>
              <a:rPr lang="en-US" smtClean="0"/>
              <a:t>Causes = theoretically derived variables which are </a:t>
            </a:r>
            <a:r>
              <a:rPr lang="en-US"/>
              <a:t>associated with the chance that a marriage will </a:t>
            </a:r>
            <a:r>
              <a:rPr lang="en-US" smtClean="0"/>
              <a:t>end and which are not endogeneous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CC96-431B-45CA-BF04-5D63BDFB8C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Motives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8954" y="6444477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/>
              <a:t>Bron: Kalmijn (Demos, 2008).</a:t>
            </a:r>
            <a:endParaRPr lang="en-US" sz="120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990"/>
              </p:ext>
            </p:extLst>
          </p:nvPr>
        </p:nvGraphicFramePr>
        <p:xfrm>
          <a:off x="1435222" y="1540364"/>
          <a:ext cx="6156325" cy="4679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0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rgbClr val="FF0000"/>
                </a:solidFill>
              </a:rPr>
              <a:t>Risk factors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19" y="2252518"/>
            <a:ext cx="8349049" cy="312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>
                <a:solidFill>
                  <a:srgbClr val="FF0000"/>
                </a:solidFill>
              </a:rPr>
              <a:t>Risk factors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mtClean="0"/>
              <a:t>Young age at marriage</a:t>
            </a:r>
          </a:p>
          <a:p>
            <a:r>
              <a:rPr lang="nl-NL" smtClean="0"/>
              <a:t>Large age difference</a:t>
            </a:r>
            <a:endParaRPr lang="nl-NL"/>
          </a:p>
          <a:p>
            <a:r>
              <a:rPr lang="nl-NL" smtClean="0"/>
              <a:t>Divorced before</a:t>
            </a:r>
            <a:endParaRPr lang="nl-NL"/>
          </a:p>
          <a:p>
            <a:r>
              <a:rPr lang="nl-NL" smtClean="0"/>
              <a:t>No shared children</a:t>
            </a:r>
            <a:endParaRPr lang="nl-NL"/>
          </a:p>
          <a:p>
            <a:r>
              <a:rPr lang="nl-NL" smtClean="0"/>
              <a:t>Living in urban area</a:t>
            </a:r>
            <a:endParaRPr lang="nl-NL"/>
          </a:p>
          <a:p>
            <a:r>
              <a:rPr lang="nl-NL" smtClean="0"/>
              <a:t>Not religious</a:t>
            </a:r>
            <a:endParaRPr lang="nl-NL"/>
          </a:p>
          <a:p>
            <a:r>
              <a:rPr lang="nl-NL" smtClean="0"/>
              <a:t>Parents divorced</a:t>
            </a:r>
            <a:endParaRPr lang="nl-NL"/>
          </a:p>
          <a:p>
            <a:r>
              <a:rPr lang="nl-NL" smtClean="0"/>
              <a:t>Lower educated</a:t>
            </a:r>
          </a:p>
          <a:p>
            <a:r>
              <a:rPr lang="nl-NL"/>
              <a:t>Health problems</a:t>
            </a:r>
          </a:p>
          <a:p>
            <a:r>
              <a:rPr lang="nl-NL" smtClean="0"/>
              <a:t>Unemployed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2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(3) A theory of divorce (Levinger)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>
                <a:solidFill>
                  <a:schemeClr val="tx2"/>
                </a:solidFill>
              </a:rPr>
              <a:t>ATTRACTIONS   </a:t>
            </a:r>
            <a:r>
              <a:rPr lang="en-US" smtClean="0">
                <a:solidFill>
                  <a:schemeClr val="tx2"/>
                </a:solidFill>
              </a:rPr>
              <a:t>   </a:t>
            </a:r>
            <a:r>
              <a:rPr lang="en-US" smtClean="0">
                <a:solidFill>
                  <a:srgbClr val="00B050"/>
                </a:solidFill>
              </a:rPr>
              <a:t>BARRIERS</a:t>
            </a:r>
            <a:r>
              <a:rPr lang="en-US" smtClean="0"/>
              <a:t>        </a:t>
            </a:r>
            <a:r>
              <a:rPr lang="en-US" smtClean="0">
                <a:solidFill>
                  <a:srgbClr val="FF0000"/>
                </a:solidFill>
              </a:rPr>
              <a:t>ALTERNATIVES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4414" y="2428868"/>
            <a:ext cx="2357454" cy="192882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smtClean="0"/>
              <a:t>CURRENT MARRIAGE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715008" y="2428868"/>
            <a:ext cx="2357454" cy="192882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SITUATION AFTER MARRIAGE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571868" y="2714620"/>
            <a:ext cx="2143140" cy="150019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TRANSITION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5791200"/>
            <a:ext cx="724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Levinger, G. &amp; O. C. Moles (1979). </a:t>
            </a:r>
            <a:r>
              <a:rPr lang="en-US" i="1"/>
              <a:t>Divorce and separation: Context, causes and consequences</a:t>
            </a:r>
            <a:r>
              <a:rPr lang="en-US"/>
              <a:t>. New York: Basic Books.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C4492-EA42-4002-A769-1376976F11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2382</TotalTime>
  <Words>941</Words>
  <Application>Microsoft Office PowerPoint</Application>
  <PresentationFormat>On-screen Show (4:3)</PresentationFormat>
  <Paragraphs>337</Paragraphs>
  <Slides>37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Wingdings 2</vt:lpstr>
      <vt:lpstr>Office Theme</vt:lpstr>
      <vt:lpstr>Domain Course BA Sociology: Life course, family &amp; health 2018-2019  Week 3: The divorce revolution</vt:lpstr>
      <vt:lpstr>(1) Divorce rates</vt:lpstr>
      <vt:lpstr>Measures of divorce</vt:lpstr>
      <vt:lpstr>Child perspective</vt:lpstr>
      <vt:lpstr>(2) Motives, risks, and causes</vt:lpstr>
      <vt:lpstr>Motives</vt:lpstr>
      <vt:lpstr>Risk factors</vt:lpstr>
      <vt:lpstr>Risk factors</vt:lpstr>
      <vt:lpstr>(3) A theory of divorce (Levinger)</vt:lpstr>
      <vt:lpstr>Barriers</vt:lpstr>
      <vt:lpstr>Attractions</vt:lpstr>
      <vt:lpstr>Revolution of rising expectations</vt:lpstr>
      <vt:lpstr>Alternatives</vt:lpstr>
      <vt:lpstr>Countertrends</vt:lpstr>
      <vt:lpstr>(4) Consequences of divorce</vt:lpstr>
      <vt:lpstr>Methodological approaches</vt:lpstr>
      <vt:lpstr>Summary of main findings</vt:lpstr>
      <vt:lpstr>(5) The causality debate</vt:lpstr>
      <vt:lpstr>Example</vt:lpstr>
      <vt:lpstr>(6) Conflict theory</vt:lpstr>
      <vt:lpstr>The relief hypothesis</vt:lpstr>
      <vt:lpstr>(7) Crisis theory</vt:lpstr>
      <vt:lpstr>(8) Resource theory (McLanahan)</vt:lpstr>
      <vt:lpstr>Socioeconomic resources</vt:lpstr>
      <vt:lpstr>PowerPoint Presentation</vt:lpstr>
      <vt:lpstr>PowerPoint Presentation</vt:lpstr>
      <vt:lpstr>Parental resources</vt:lpstr>
      <vt:lpstr>Crisis versus resource model</vt:lpstr>
      <vt:lpstr>(9) Divorce &amp; parent-child relations</vt:lpstr>
      <vt:lpstr>When the crisis is over</vt:lpstr>
      <vt:lpstr>Explanations</vt:lpstr>
      <vt:lpstr>(10) The co-parenting debate</vt:lpstr>
      <vt:lpstr>Post-divorce conflict</vt:lpstr>
      <vt:lpstr>(11) Remarriage and stepfamilies</vt:lpstr>
      <vt:lpstr>Blended families</vt:lpstr>
      <vt:lpstr>Stepfamilies as incomplete institutions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Families, life courses and health Week 1: Demographic change</dc:title>
  <dc:creator>Matthijs Kalmijn</dc:creator>
  <cp:lastModifiedBy>Matthijs Kalmijn</cp:lastModifiedBy>
  <cp:revision>142</cp:revision>
  <cp:lastPrinted>2018-11-04T15:47:42Z</cp:lastPrinted>
  <dcterms:created xsi:type="dcterms:W3CDTF">2018-11-02T09:01:06Z</dcterms:created>
  <dcterms:modified xsi:type="dcterms:W3CDTF">2018-11-20T13:18:46Z</dcterms:modified>
</cp:coreProperties>
</file>